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7" r:id="rId3"/>
    <p:sldId id="432" r:id="rId5"/>
    <p:sldId id="433" r:id="rId6"/>
    <p:sldId id="434" r:id="rId7"/>
    <p:sldId id="435" r:id="rId8"/>
    <p:sldId id="436" r:id="rId9"/>
    <p:sldId id="442" r:id="rId10"/>
    <p:sldId id="440" r:id="rId11"/>
    <p:sldId id="438" r:id="rId12"/>
    <p:sldId id="439" r:id="rId13"/>
    <p:sldId id="443" r:id="rId14"/>
    <p:sldId id="340" r:id="rId15"/>
    <p:sldId id="341" r:id="rId16"/>
    <p:sldId id="330" r:id="rId17"/>
    <p:sldId id="333" r:id="rId18"/>
    <p:sldId id="446" r:id="rId19"/>
    <p:sldId id="447" r:id="rId20"/>
    <p:sldId id="336" r:id="rId21"/>
    <p:sldId id="334" r:id="rId22"/>
    <p:sldId id="335" r:id="rId23"/>
    <p:sldId id="329" r:id="rId24"/>
    <p:sldId id="326" r:id="rId25"/>
    <p:sldId id="356" r:id="rId26"/>
    <p:sldId id="355" r:id="rId27"/>
    <p:sldId id="354" r:id="rId28"/>
    <p:sldId id="449" r:id="rId29"/>
    <p:sldId id="450" r:id="rId30"/>
    <p:sldId id="345" r:id="rId31"/>
    <p:sldId id="346" r:id="rId32"/>
    <p:sldId id="444" r:id="rId33"/>
    <p:sldId id="363" r:id="rId34"/>
    <p:sldId id="368" r:id="rId35"/>
    <p:sldId id="369" r:id="rId36"/>
    <p:sldId id="370" r:id="rId37"/>
    <p:sldId id="371" r:id="rId38"/>
    <p:sldId id="359" r:id="rId39"/>
    <p:sldId id="360" r:id="rId40"/>
    <p:sldId id="361" r:id="rId41"/>
    <p:sldId id="384" r:id="rId42"/>
    <p:sldId id="455" r:id="rId43"/>
    <p:sldId id="385" r:id="rId44"/>
    <p:sldId id="387" r:id="rId45"/>
    <p:sldId id="454" r:id="rId46"/>
    <p:sldId id="386" r:id="rId47"/>
    <p:sldId id="388" r:id="rId48"/>
    <p:sldId id="362" r:id="rId49"/>
    <p:sldId id="264" r:id="rId50"/>
    <p:sldId id="406" r:id="rId51"/>
    <p:sldId id="390" r:id="rId52"/>
    <p:sldId id="407" r:id="rId53"/>
    <p:sldId id="416" r:id="rId54"/>
    <p:sldId id="408" r:id="rId55"/>
    <p:sldId id="409" r:id="rId56"/>
    <p:sldId id="421" r:id="rId57"/>
    <p:sldId id="392" r:id="rId58"/>
    <p:sldId id="411" r:id="rId59"/>
    <p:sldId id="410" r:id="rId60"/>
    <p:sldId id="423" r:id="rId61"/>
    <p:sldId id="424" r:id="rId62"/>
    <p:sldId id="391" r:id="rId63"/>
    <p:sldId id="393" r:id="rId64"/>
    <p:sldId id="394" r:id="rId65"/>
    <p:sldId id="395" r:id="rId66"/>
    <p:sldId id="396" r:id="rId67"/>
    <p:sldId id="397" r:id="rId68"/>
    <p:sldId id="400" r:id="rId69"/>
    <p:sldId id="401" r:id="rId70"/>
    <p:sldId id="399" r:id="rId71"/>
    <p:sldId id="373" r:id="rId72"/>
    <p:sldId id="374" r:id="rId73"/>
    <p:sldId id="375" r:id="rId74"/>
    <p:sldId id="376" r:id="rId75"/>
    <p:sldId id="377" r:id="rId76"/>
    <p:sldId id="456" r:id="rId77"/>
    <p:sldId id="451" r:id="rId78"/>
    <p:sldId id="452" r:id="rId79"/>
    <p:sldId id="378" r:id="rId80"/>
    <p:sldId id="404" r:id="rId81"/>
    <p:sldId id="379" r:id="rId82"/>
    <p:sldId id="380" r:id="rId83"/>
    <p:sldId id="381" r:id="rId84"/>
    <p:sldId id="382" r:id="rId85"/>
    <p:sldId id="383" r:id="rId86"/>
    <p:sldId id="402" r:id="rId87"/>
    <p:sldId id="457" r:id="rId88"/>
  </p:sldIdLst>
  <p:sldSz cx="9144000" cy="6858000" type="screen4x3"/>
  <p:notesSz cx="6858000" cy="9144000"/>
  <p:custDataLst>
    <p:tags r:id="rId9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minck" initials="lm" lastIdx="2" clrIdx="0"/>
  <p:cmAuthor id="2" name="Chancy Cao" initials="C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05D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47" autoAdjust="0"/>
    <p:restoredTop sz="96139" autoAdjust="0"/>
  </p:normalViewPr>
  <p:slideViewPr>
    <p:cSldViewPr snapToGrid="0" snapToObjects="1">
      <p:cViewPr>
        <p:scale>
          <a:sx n="125" d="100"/>
          <a:sy n="125" d="100"/>
        </p:scale>
        <p:origin x="1320" y="-15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2" d="100"/>
          <a:sy n="82" d="100"/>
        </p:scale>
        <p:origin x="3992" y="184"/>
      </p:cViewPr>
      <p:guideLst/>
    </p:cSldViewPr>
  </p:notes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gs" Target="tags/tag2.xml"/><Relationship Id="rId92" Type="http://schemas.openxmlformats.org/officeDocument/2006/relationships/commentAuthors" Target="commentAuthors.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6.xml"/><Relationship Id="rId89" Type="http://schemas.openxmlformats.org/officeDocument/2006/relationships/presProps" Target="presProps.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5393405-5064-4E8E-86B6-63F6F413DFE6}" type="doc">
      <dgm:prSet loTypeId="urn:microsoft.com/office/officeart/2005/8/layout/process1" loCatId="process" qsTypeId="urn:microsoft.com/office/officeart/2005/8/quickstyle/simple1" qsCatId="simple" csTypeId="urn:microsoft.com/office/officeart/2005/8/colors/accent1_2" csCatId="accent1" phldr="1"/>
      <dgm:spPr/>
    </dgm:pt>
    <dgm:pt modelId="{C2C0C3B2-4241-42E8-94E3-12AEF15F0E5A}">
      <dgm:prSet phldrT="[文本]" custT="1"/>
      <dgm:spPr/>
      <dgm:t>
        <a:bodyPr/>
        <a:lstStyle/>
        <a:p>
          <a:r>
            <a:rPr lang="zh-CN" altLang="en-US" sz="2000" b="1"/>
            <a:t>训练</a:t>
          </a:r>
          <a:endParaRPr lang="en-US" altLang="zh-CN" sz="2000" b="1"/>
        </a:p>
        <a:p>
          <a:r>
            <a:rPr lang="zh-CN" altLang="en-US" sz="2000" b="1"/>
            <a:t>数据集</a:t>
          </a:r>
        </a:p>
      </dgm:t>
    </dgm:pt>
    <dgm:pt modelId="{B9CD2F19-5A35-468D-A123-E8BA5EC72E2C}" cxnId="{83BE26D2-B83E-4766-BE43-97970F555367}" type="parTrans">
      <dgm:prSet/>
      <dgm:spPr/>
      <dgm:t>
        <a:bodyPr/>
        <a:lstStyle/>
        <a:p>
          <a:endParaRPr lang="zh-CN" altLang="en-US"/>
        </a:p>
      </dgm:t>
    </dgm:pt>
    <dgm:pt modelId="{369F225F-535A-457E-8AB3-7885E99B1ECF}" cxnId="{83BE26D2-B83E-4766-BE43-97970F555367}" type="sibTrans">
      <dgm:prSet/>
      <dgm:spPr/>
      <dgm:t>
        <a:bodyPr/>
        <a:lstStyle/>
        <a:p>
          <a:endParaRPr lang="zh-CN" altLang="en-US"/>
        </a:p>
      </dgm:t>
    </dgm:pt>
    <dgm:pt modelId="{3DF6BC41-0904-4243-A096-CFA3C30400B3}">
      <dgm:prSet phldrT="[文本]"/>
      <dgm:spPr/>
      <dgm:t>
        <a:bodyPr/>
        <a:lstStyle/>
        <a:p>
          <a:r>
            <a:rPr lang="zh-CN" altLang="en-US" b="1"/>
            <a:t>新数据</a:t>
          </a:r>
          <a:endParaRPr lang="en-US" altLang="zh-CN" b="1"/>
        </a:p>
        <a:p>
          <a:r>
            <a:rPr lang="zh-CN" altLang="en-US" b="1"/>
            <a:t>预测分析</a:t>
          </a:r>
        </a:p>
      </dgm:t>
    </dgm:pt>
    <dgm:pt modelId="{DB9D2543-C717-4A7D-A300-B13B9631D95E}" cxnId="{8652703E-5C8E-4260-8B25-2636992FDBB8}" type="parTrans">
      <dgm:prSet/>
      <dgm:spPr/>
      <dgm:t>
        <a:bodyPr/>
        <a:lstStyle/>
        <a:p>
          <a:endParaRPr lang="zh-CN" altLang="en-US"/>
        </a:p>
      </dgm:t>
    </dgm:pt>
    <dgm:pt modelId="{CE1CB4AC-6CF4-4385-9A3B-C27D24B50EE0}" cxnId="{8652703E-5C8E-4260-8B25-2636992FDBB8}" type="sibTrans">
      <dgm:prSet/>
      <dgm:spPr/>
      <dgm:t>
        <a:bodyPr/>
        <a:lstStyle/>
        <a:p>
          <a:endParaRPr lang="zh-CN" altLang="en-US"/>
        </a:p>
      </dgm:t>
    </dgm:pt>
    <dgm:pt modelId="{5FE246BD-D4D5-4B20-83E9-B8EBB176E007}">
      <dgm:prSet/>
      <dgm:spPr/>
      <dgm:t>
        <a:bodyPr/>
        <a:lstStyle/>
        <a:p>
          <a:r>
            <a:rPr lang="zh-CN" altLang="en-US" b="1"/>
            <a:t>最优模型</a:t>
          </a:r>
        </a:p>
      </dgm:t>
    </dgm:pt>
    <dgm:pt modelId="{777E4167-2382-40F1-B691-145C1EB9FC62}" cxnId="{1BA115BF-35C0-4F97-A725-C222E4272F1E}" type="parTrans">
      <dgm:prSet/>
      <dgm:spPr/>
      <dgm:t>
        <a:bodyPr/>
        <a:lstStyle/>
        <a:p>
          <a:endParaRPr lang="zh-CN" altLang="en-US"/>
        </a:p>
      </dgm:t>
    </dgm:pt>
    <dgm:pt modelId="{D41F6621-5977-41A7-8D76-AD3C3F3CFE95}" cxnId="{1BA115BF-35C0-4F97-A725-C222E4272F1E}" type="sibTrans">
      <dgm:prSet/>
      <dgm:spPr/>
      <dgm:t>
        <a:bodyPr/>
        <a:lstStyle/>
        <a:p>
          <a:endParaRPr lang="zh-CN" altLang="en-US"/>
        </a:p>
      </dgm:t>
    </dgm:pt>
    <dgm:pt modelId="{873E243A-FAED-4959-87F7-BBB3AEB0F15D}">
      <dgm:prSet phldrT="[文本]" custT="1"/>
      <dgm:spPr/>
      <dgm:t>
        <a:bodyPr/>
        <a:lstStyle/>
        <a:p>
          <a:r>
            <a:rPr lang="zh-CN" altLang="en-US" sz="2000" b="1"/>
            <a:t>三要素</a:t>
          </a:r>
          <a:endParaRPr lang="en-US" altLang="zh-CN" sz="2000" b="1"/>
        </a:p>
        <a:p>
          <a:r>
            <a:rPr lang="zh-CN" altLang="en-US" sz="2000" b="1"/>
            <a:t>模型 </a:t>
          </a:r>
          <a:r>
            <a:rPr lang="en-US" altLang="zh-CN" sz="2000" b="1"/>
            <a:t>+ </a:t>
          </a:r>
          <a:r>
            <a:rPr lang="zh-CN" altLang="en-US" sz="2000" b="1"/>
            <a:t>策略 </a:t>
          </a:r>
          <a:r>
            <a:rPr lang="en-US" altLang="zh-CN" sz="2000" b="1"/>
            <a:t>+ </a:t>
          </a:r>
          <a:r>
            <a:rPr lang="zh-CN" altLang="en-US" sz="2000" b="1"/>
            <a:t>方法</a:t>
          </a:r>
        </a:p>
      </dgm:t>
    </dgm:pt>
    <dgm:pt modelId="{1AEBA7BA-C80A-4720-BBAD-C039164FC7FB}" cxnId="{D0B98D30-BF35-4FF4-BFEB-1D6D434787C5}" type="sibTrans">
      <dgm:prSet/>
      <dgm:spPr/>
      <dgm:t>
        <a:bodyPr/>
        <a:lstStyle/>
        <a:p>
          <a:endParaRPr lang="zh-CN" altLang="en-US"/>
        </a:p>
      </dgm:t>
    </dgm:pt>
    <dgm:pt modelId="{A94B396A-32F5-472E-B62D-254E165B873E}" cxnId="{D0B98D30-BF35-4FF4-BFEB-1D6D434787C5}" type="parTrans">
      <dgm:prSet/>
      <dgm:spPr/>
      <dgm:t>
        <a:bodyPr/>
        <a:lstStyle/>
        <a:p>
          <a:endParaRPr lang="zh-CN" altLang="en-US"/>
        </a:p>
      </dgm:t>
    </dgm:pt>
    <dgm:pt modelId="{A647BFBB-5FF1-4E59-AA0A-64403F498233}" type="pres">
      <dgm:prSet presAssocID="{95393405-5064-4E8E-86B6-63F6F413DFE6}" presName="Name0" presStyleCnt="0">
        <dgm:presLayoutVars>
          <dgm:dir/>
          <dgm:resizeHandles val="exact"/>
        </dgm:presLayoutVars>
      </dgm:prSet>
      <dgm:spPr/>
    </dgm:pt>
    <dgm:pt modelId="{9715CBF0-91CE-4837-966C-DD4770D0798C}" type="pres">
      <dgm:prSet presAssocID="{C2C0C3B2-4241-42E8-94E3-12AEF15F0E5A}" presName="node" presStyleLbl="node1" presStyleIdx="0" presStyleCnt="4">
        <dgm:presLayoutVars>
          <dgm:bulletEnabled val="1"/>
        </dgm:presLayoutVars>
      </dgm:prSet>
      <dgm:spPr/>
    </dgm:pt>
    <dgm:pt modelId="{CCA72D30-1170-47FD-9E00-4BD0266C7DA6}" type="pres">
      <dgm:prSet presAssocID="{369F225F-535A-457E-8AB3-7885E99B1ECF}" presName="sibTrans" presStyleLbl="sibTrans2D1" presStyleIdx="0" presStyleCnt="3"/>
      <dgm:spPr/>
    </dgm:pt>
    <dgm:pt modelId="{04839670-DD5C-40EE-B1E8-43D9BFC8788D}" type="pres">
      <dgm:prSet presAssocID="{369F225F-535A-457E-8AB3-7885E99B1ECF}" presName="connectorText" presStyleLbl="sibTrans2D1" presStyleIdx="0" presStyleCnt="3"/>
      <dgm:spPr/>
    </dgm:pt>
    <dgm:pt modelId="{B69F7F60-563D-4C69-BACD-4C410DADDDF6}" type="pres">
      <dgm:prSet presAssocID="{873E243A-FAED-4959-87F7-BBB3AEB0F15D}" presName="node" presStyleLbl="node1" presStyleIdx="1" presStyleCnt="4" custScaleX="154993">
        <dgm:presLayoutVars>
          <dgm:bulletEnabled val="1"/>
        </dgm:presLayoutVars>
      </dgm:prSet>
      <dgm:spPr/>
    </dgm:pt>
    <dgm:pt modelId="{BF5C7F80-4A7B-4E81-AFFD-B89DDAB4121A}" type="pres">
      <dgm:prSet presAssocID="{1AEBA7BA-C80A-4720-BBAD-C039164FC7FB}" presName="sibTrans" presStyleLbl="sibTrans2D1" presStyleIdx="1" presStyleCnt="3"/>
      <dgm:spPr/>
    </dgm:pt>
    <dgm:pt modelId="{40AD9746-CE6F-416A-9130-A38179E2813C}" type="pres">
      <dgm:prSet presAssocID="{1AEBA7BA-C80A-4720-BBAD-C039164FC7FB}" presName="connectorText" presStyleLbl="sibTrans2D1" presStyleIdx="1" presStyleCnt="3"/>
      <dgm:spPr/>
    </dgm:pt>
    <dgm:pt modelId="{C45606F3-865E-45F4-B7D4-2523D0BA6D39}" type="pres">
      <dgm:prSet presAssocID="{5FE246BD-D4D5-4B20-83E9-B8EBB176E007}" presName="node" presStyleLbl="node1" presStyleIdx="2" presStyleCnt="4">
        <dgm:presLayoutVars>
          <dgm:bulletEnabled val="1"/>
        </dgm:presLayoutVars>
      </dgm:prSet>
      <dgm:spPr/>
    </dgm:pt>
    <dgm:pt modelId="{D8957228-200E-4838-8119-0923791AF810}" type="pres">
      <dgm:prSet presAssocID="{D41F6621-5977-41A7-8D76-AD3C3F3CFE95}" presName="sibTrans" presStyleLbl="sibTrans2D1" presStyleIdx="2" presStyleCnt="3"/>
      <dgm:spPr/>
    </dgm:pt>
    <dgm:pt modelId="{2AE67A8D-2341-4456-B659-75E500DE9F48}" type="pres">
      <dgm:prSet presAssocID="{D41F6621-5977-41A7-8D76-AD3C3F3CFE95}" presName="connectorText" presStyleLbl="sibTrans2D1" presStyleIdx="2" presStyleCnt="3"/>
      <dgm:spPr/>
    </dgm:pt>
    <dgm:pt modelId="{87712EDA-9BBA-4946-A33F-5286EE866D74}" type="pres">
      <dgm:prSet presAssocID="{3DF6BC41-0904-4243-A096-CFA3C30400B3}" presName="node" presStyleLbl="node1" presStyleIdx="3" presStyleCnt="4">
        <dgm:presLayoutVars>
          <dgm:bulletEnabled val="1"/>
        </dgm:presLayoutVars>
      </dgm:prSet>
      <dgm:spPr/>
    </dgm:pt>
  </dgm:ptLst>
  <dgm:cxnLst>
    <dgm:cxn modelId="{A4CC6D25-A6BC-4A5F-806F-96255BF2FD1F}" type="presOf" srcId="{369F225F-535A-457E-8AB3-7885E99B1ECF}" destId="{04839670-DD5C-40EE-B1E8-43D9BFC8788D}" srcOrd="1" destOrd="0" presId="urn:microsoft.com/office/officeart/2005/8/layout/process1"/>
    <dgm:cxn modelId="{71B9CE2E-191D-4E6D-A9E0-AB8523EB0261}" type="presOf" srcId="{873E243A-FAED-4959-87F7-BBB3AEB0F15D}" destId="{B69F7F60-563D-4C69-BACD-4C410DADDDF6}" srcOrd="0" destOrd="0" presId="urn:microsoft.com/office/officeart/2005/8/layout/process1"/>
    <dgm:cxn modelId="{D0B98D30-BF35-4FF4-BFEB-1D6D434787C5}" srcId="{95393405-5064-4E8E-86B6-63F6F413DFE6}" destId="{873E243A-FAED-4959-87F7-BBB3AEB0F15D}" srcOrd="1" destOrd="0" parTransId="{A94B396A-32F5-472E-B62D-254E165B873E}" sibTransId="{1AEBA7BA-C80A-4720-BBAD-C039164FC7FB}"/>
    <dgm:cxn modelId="{8652703E-5C8E-4260-8B25-2636992FDBB8}" srcId="{95393405-5064-4E8E-86B6-63F6F413DFE6}" destId="{3DF6BC41-0904-4243-A096-CFA3C30400B3}" srcOrd="3" destOrd="0" parTransId="{DB9D2543-C717-4A7D-A300-B13B9631D95E}" sibTransId="{CE1CB4AC-6CF4-4385-9A3B-C27D24B50EE0}"/>
    <dgm:cxn modelId="{4B9F954C-E33F-4EA6-9576-45AB83531553}" type="presOf" srcId="{D41F6621-5977-41A7-8D76-AD3C3F3CFE95}" destId="{2AE67A8D-2341-4456-B659-75E500DE9F48}" srcOrd="1" destOrd="0" presId="urn:microsoft.com/office/officeart/2005/8/layout/process1"/>
    <dgm:cxn modelId="{0296136D-5774-4C92-A09F-B8D3B3928053}" type="presOf" srcId="{1AEBA7BA-C80A-4720-BBAD-C039164FC7FB}" destId="{40AD9746-CE6F-416A-9130-A38179E2813C}" srcOrd="1" destOrd="0" presId="urn:microsoft.com/office/officeart/2005/8/layout/process1"/>
    <dgm:cxn modelId="{E2CD134E-A636-4408-B9E4-F1703497CACA}" type="presOf" srcId="{3DF6BC41-0904-4243-A096-CFA3C30400B3}" destId="{87712EDA-9BBA-4946-A33F-5286EE866D74}" srcOrd="0" destOrd="0" presId="urn:microsoft.com/office/officeart/2005/8/layout/process1"/>
    <dgm:cxn modelId="{34CE7392-A0FE-456A-BC81-F8C166644D4E}" type="presOf" srcId="{369F225F-535A-457E-8AB3-7885E99B1ECF}" destId="{CCA72D30-1170-47FD-9E00-4BD0266C7DA6}" srcOrd="0" destOrd="0" presId="urn:microsoft.com/office/officeart/2005/8/layout/process1"/>
    <dgm:cxn modelId="{7BC502A6-FC2F-47F9-A8E2-3F53E21761BC}" type="presOf" srcId="{95393405-5064-4E8E-86B6-63F6F413DFE6}" destId="{A647BFBB-5FF1-4E59-AA0A-64403F498233}" srcOrd="0" destOrd="0" presId="urn:microsoft.com/office/officeart/2005/8/layout/process1"/>
    <dgm:cxn modelId="{1BA115BF-35C0-4F97-A725-C222E4272F1E}" srcId="{95393405-5064-4E8E-86B6-63F6F413DFE6}" destId="{5FE246BD-D4D5-4B20-83E9-B8EBB176E007}" srcOrd="2" destOrd="0" parTransId="{777E4167-2382-40F1-B691-145C1EB9FC62}" sibTransId="{D41F6621-5977-41A7-8D76-AD3C3F3CFE95}"/>
    <dgm:cxn modelId="{BA9317CC-A741-4789-82AE-155CB0140E98}" type="presOf" srcId="{C2C0C3B2-4241-42E8-94E3-12AEF15F0E5A}" destId="{9715CBF0-91CE-4837-966C-DD4770D0798C}" srcOrd="0" destOrd="0" presId="urn:microsoft.com/office/officeart/2005/8/layout/process1"/>
    <dgm:cxn modelId="{83BE26D2-B83E-4766-BE43-97970F555367}" srcId="{95393405-5064-4E8E-86B6-63F6F413DFE6}" destId="{C2C0C3B2-4241-42E8-94E3-12AEF15F0E5A}" srcOrd="0" destOrd="0" parTransId="{B9CD2F19-5A35-468D-A123-E8BA5EC72E2C}" sibTransId="{369F225F-535A-457E-8AB3-7885E99B1ECF}"/>
    <dgm:cxn modelId="{71B475DE-5858-4331-973F-B1FDCB6293C3}" type="presOf" srcId="{5FE246BD-D4D5-4B20-83E9-B8EBB176E007}" destId="{C45606F3-865E-45F4-B7D4-2523D0BA6D39}" srcOrd="0" destOrd="0" presId="urn:microsoft.com/office/officeart/2005/8/layout/process1"/>
    <dgm:cxn modelId="{C76B36E2-570A-451B-86A3-CADDA767AE24}" type="presOf" srcId="{1AEBA7BA-C80A-4720-BBAD-C039164FC7FB}" destId="{BF5C7F80-4A7B-4E81-AFFD-B89DDAB4121A}" srcOrd="0" destOrd="0" presId="urn:microsoft.com/office/officeart/2005/8/layout/process1"/>
    <dgm:cxn modelId="{146B03FC-6C4C-413E-8314-7D381DD97766}" type="presOf" srcId="{D41F6621-5977-41A7-8D76-AD3C3F3CFE95}" destId="{D8957228-200E-4838-8119-0923791AF810}" srcOrd="0" destOrd="0" presId="urn:microsoft.com/office/officeart/2005/8/layout/process1"/>
    <dgm:cxn modelId="{89E607A5-B209-4AEE-8712-4048ED9DC325}" type="presParOf" srcId="{A647BFBB-5FF1-4E59-AA0A-64403F498233}" destId="{9715CBF0-91CE-4837-966C-DD4770D0798C}" srcOrd="0" destOrd="0" presId="urn:microsoft.com/office/officeart/2005/8/layout/process1"/>
    <dgm:cxn modelId="{3E5D9CAA-35C2-4D66-886F-00A4972BE5CC}" type="presParOf" srcId="{A647BFBB-5FF1-4E59-AA0A-64403F498233}" destId="{CCA72D30-1170-47FD-9E00-4BD0266C7DA6}" srcOrd="1" destOrd="0" presId="urn:microsoft.com/office/officeart/2005/8/layout/process1"/>
    <dgm:cxn modelId="{99B50A06-225E-47C5-A423-49E33AB637CF}" type="presParOf" srcId="{CCA72D30-1170-47FD-9E00-4BD0266C7DA6}" destId="{04839670-DD5C-40EE-B1E8-43D9BFC8788D}" srcOrd="0" destOrd="0" presId="urn:microsoft.com/office/officeart/2005/8/layout/process1"/>
    <dgm:cxn modelId="{46BBB260-319E-4FE2-8732-95DC1BCD3B88}" type="presParOf" srcId="{A647BFBB-5FF1-4E59-AA0A-64403F498233}" destId="{B69F7F60-563D-4C69-BACD-4C410DADDDF6}" srcOrd="2" destOrd="0" presId="urn:microsoft.com/office/officeart/2005/8/layout/process1"/>
    <dgm:cxn modelId="{990B6501-4CB3-49FF-85E5-53D4624EC4C9}" type="presParOf" srcId="{A647BFBB-5FF1-4E59-AA0A-64403F498233}" destId="{BF5C7F80-4A7B-4E81-AFFD-B89DDAB4121A}" srcOrd="3" destOrd="0" presId="urn:microsoft.com/office/officeart/2005/8/layout/process1"/>
    <dgm:cxn modelId="{3B5B3322-D654-4214-ABED-A403B3FAB646}" type="presParOf" srcId="{BF5C7F80-4A7B-4E81-AFFD-B89DDAB4121A}" destId="{40AD9746-CE6F-416A-9130-A38179E2813C}" srcOrd="0" destOrd="0" presId="urn:microsoft.com/office/officeart/2005/8/layout/process1"/>
    <dgm:cxn modelId="{BEA23953-CEC2-4ECE-9135-69A6B9CC317A}" type="presParOf" srcId="{A647BFBB-5FF1-4E59-AA0A-64403F498233}" destId="{C45606F3-865E-45F4-B7D4-2523D0BA6D39}" srcOrd="4" destOrd="0" presId="urn:microsoft.com/office/officeart/2005/8/layout/process1"/>
    <dgm:cxn modelId="{4358EB62-D39D-4C72-A96F-DAA37791A5E6}" type="presParOf" srcId="{A647BFBB-5FF1-4E59-AA0A-64403F498233}" destId="{D8957228-200E-4838-8119-0923791AF810}" srcOrd="5" destOrd="0" presId="urn:microsoft.com/office/officeart/2005/8/layout/process1"/>
    <dgm:cxn modelId="{DCCBCA75-CF89-4CC5-A001-D83F0408D8EB}" type="presParOf" srcId="{D8957228-200E-4838-8119-0923791AF810}" destId="{2AE67A8D-2341-4456-B659-75E500DE9F48}" srcOrd="0" destOrd="0" presId="urn:microsoft.com/office/officeart/2005/8/layout/process1"/>
    <dgm:cxn modelId="{22E320D6-3C79-4D32-A1B2-73CE22BD7585}" type="presParOf" srcId="{A647BFBB-5FF1-4E59-AA0A-64403F498233}" destId="{87712EDA-9BBA-4946-A33F-5286EE866D74}" srcOrd="6"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95360" cy="1938528"/>
        <a:chOff x="0" y="0"/>
        <a:chExt cx="8595360" cy="1938528"/>
      </a:xfrm>
    </dsp:grpSpPr>
    <dsp:sp modelId="{9715CBF0-91CE-4837-966C-DD4770D0798C}">
      <dsp:nvSpPr>
        <dsp:cNvPr id="3" name="圆角矩形 2"/>
        <dsp:cNvSpPr/>
      </dsp:nvSpPr>
      <dsp:spPr bwMode="white">
        <a:xfrm>
          <a:off x="0" y="341249"/>
          <a:ext cx="1652954" cy="125603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0" tIns="76200" rIns="76200" bIns="7620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sz="2000" b="1"/>
            <a:t>训练</a:t>
          </a:r>
          <a:endParaRPr lang="en-US" altLang="zh-CN" sz="2000" b="1"/>
        </a:p>
        <a:p>
          <a:pPr lvl="0">
            <a:lnSpc>
              <a:spcPct val="100000"/>
            </a:lnSpc>
            <a:spcBef>
              <a:spcPct val="0"/>
            </a:spcBef>
            <a:spcAft>
              <a:spcPct val="35000"/>
            </a:spcAft>
          </a:pPr>
          <a:r>
            <a:rPr lang="zh-CN" altLang="en-US" sz="2000" b="1"/>
            <a:t>数据集</a:t>
          </a:r>
        </a:p>
      </dsp:txBody>
      <dsp:txXfrm>
        <a:off x="0" y="341249"/>
        <a:ext cx="1652954" cy="1256030"/>
      </dsp:txXfrm>
    </dsp:sp>
    <dsp:sp modelId="{CCA72D30-1170-47FD-9E00-4BD0266C7DA6}">
      <dsp:nvSpPr>
        <dsp:cNvPr id="4" name="右箭头 3"/>
        <dsp:cNvSpPr/>
      </dsp:nvSpPr>
      <dsp:spPr bwMode="white">
        <a:xfrm>
          <a:off x="1808332" y="764298"/>
          <a:ext cx="350426" cy="40993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5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p>
      </dsp:txBody>
      <dsp:txXfrm>
        <a:off x="1808332" y="764298"/>
        <a:ext cx="350426" cy="409933"/>
      </dsp:txXfrm>
    </dsp:sp>
    <dsp:sp modelId="{B69F7F60-563D-4C69-BACD-4C410DADDDF6}">
      <dsp:nvSpPr>
        <dsp:cNvPr id="5" name="圆角矩形 4"/>
        <dsp:cNvSpPr/>
      </dsp:nvSpPr>
      <dsp:spPr bwMode="white">
        <a:xfrm>
          <a:off x="2314135" y="341249"/>
          <a:ext cx="1652954" cy="125603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0" tIns="76200" rIns="76200" bIns="7620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sz="2000" b="1"/>
            <a:t>三要素</a:t>
          </a:r>
          <a:endParaRPr lang="en-US" altLang="zh-CN" sz="2000" b="1"/>
        </a:p>
        <a:p>
          <a:pPr lvl="0">
            <a:lnSpc>
              <a:spcPct val="100000"/>
            </a:lnSpc>
            <a:spcBef>
              <a:spcPct val="0"/>
            </a:spcBef>
            <a:spcAft>
              <a:spcPct val="35000"/>
            </a:spcAft>
          </a:pPr>
          <a:r>
            <a:rPr lang="zh-CN" altLang="en-US" sz="2000" b="1"/>
            <a:t>模型 </a:t>
          </a:r>
          <a:r>
            <a:rPr lang="en-US" altLang="zh-CN" sz="2000" b="1"/>
            <a:t>+ </a:t>
          </a:r>
          <a:r>
            <a:rPr lang="zh-CN" altLang="en-US" sz="2000" b="1"/>
            <a:t>策略 </a:t>
          </a:r>
          <a:r>
            <a:rPr lang="en-US" altLang="zh-CN" sz="2000" b="1"/>
            <a:t>+ </a:t>
          </a:r>
          <a:r>
            <a:rPr lang="zh-CN" altLang="en-US" sz="2000" b="1"/>
            <a:t>方法</a:t>
          </a:r>
        </a:p>
      </dsp:txBody>
      <dsp:txXfrm>
        <a:off x="2314135" y="341249"/>
        <a:ext cx="1652954" cy="1256030"/>
      </dsp:txXfrm>
    </dsp:sp>
    <dsp:sp modelId="{BF5C7F80-4A7B-4E81-AFFD-B89DDAB4121A}">
      <dsp:nvSpPr>
        <dsp:cNvPr id="6" name="右箭头 5"/>
        <dsp:cNvSpPr/>
      </dsp:nvSpPr>
      <dsp:spPr bwMode="white">
        <a:xfrm>
          <a:off x="4122467" y="764298"/>
          <a:ext cx="350426" cy="40993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5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p>
      </dsp:txBody>
      <dsp:txXfrm>
        <a:off x="4122467" y="764298"/>
        <a:ext cx="350426" cy="409933"/>
      </dsp:txXfrm>
    </dsp:sp>
    <dsp:sp modelId="{C45606F3-865E-45F4-B7D4-2523D0BA6D39}">
      <dsp:nvSpPr>
        <dsp:cNvPr id="7" name="圆角矩形 6"/>
        <dsp:cNvSpPr/>
      </dsp:nvSpPr>
      <dsp:spPr bwMode="white">
        <a:xfrm>
          <a:off x="4628271" y="341249"/>
          <a:ext cx="1652954" cy="125603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99060" tIns="99060" rIns="99060" bIns="9906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b="1"/>
            <a:t>最优模型</a:t>
          </a:r>
        </a:p>
      </dsp:txBody>
      <dsp:txXfrm>
        <a:off x="4628271" y="341249"/>
        <a:ext cx="1652954" cy="1256030"/>
      </dsp:txXfrm>
    </dsp:sp>
    <dsp:sp modelId="{D8957228-200E-4838-8119-0923791AF810}">
      <dsp:nvSpPr>
        <dsp:cNvPr id="8" name="右箭头 7"/>
        <dsp:cNvSpPr/>
      </dsp:nvSpPr>
      <dsp:spPr bwMode="white">
        <a:xfrm>
          <a:off x="6436602" y="764298"/>
          <a:ext cx="350426" cy="40993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5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p>
      </dsp:txBody>
      <dsp:txXfrm>
        <a:off x="6436602" y="764298"/>
        <a:ext cx="350426" cy="409933"/>
      </dsp:txXfrm>
    </dsp:sp>
    <dsp:sp modelId="{87712EDA-9BBA-4946-A33F-5286EE866D74}">
      <dsp:nvSpPr>
        <dsp:cNvPr id="9" name="圆角矩形 8"/>
        <dsp:cNvSpPr/>
      </dsp:nvSpPr>
      <dsp:spPr bwMode="white">
        <a:xfrm>
          <a:off x="6942406" y="341249"/>
          <a:ext cx="1652954" cy="125603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99060" tIns="99060" rIns="99060" bIns="9906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b="1"/>
            <a:t>新数据</a:t>
          </a:r>
          <a:endParaRPr lang="en-US" altLang="zh-CN" b="1"/>
        </a:p>
        <a:p>
          <a:pPr lvl="0">
            <a:lnSpc>
              <a:spcPct val="100000"/>
            </a:lnSpc>
            <a:spcBef>
              <a:spcPct val="0"/>
            </a:spcBef>
            <a:spcAft>
              <a:spcPct val="35000"/>
            </a:spcAft>
          </a:pPr>
          <a:r>
            <a:rPr lang="zh-CN" altLang="en-US" b="1"/>
            <a:t>预测分析</a:t>
          </a:r>
        </a:p>
      </dsp:txBody>
      <dsp:txXfrm>
        <a:off x="6942406" y="341249"/>
        <a:ext cx="1652954" cy="12560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93E60-0B11-D341-BA73-9DD93BA2AC3B}"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56022-F963-B847-8F7F-AF77D61C6D4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pPr lvl="1"/>
            <a:endParaRPr lang="zh-CN" altLang="en-US" sz="3200" dirty="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45929FE-6AC2-8840-BAEC-98877422E8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45929FE-6AC2-8840-BAEC-98877422E8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45929FE-6AC2-8840-BAEC-98877422E8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45929FE-6AC2-8840-BAEC-98877422E8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fld>
            <a:endParaRPr lang="en-US"/>
          </a:p>
        </p:txBody>
      </p:sp>
      <p:sp>
        <p:nvSpPr>
          <p:cNvPr id="7" name="Title Placeholder 1"/>
          <p:cNvSpPr txBox="1"/>
          <p:nvPr userDrawn="1"/>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单击此处编辑母版标题样式</a:t>
            </a:r>
            <a:endParaRPr lang="en-US" dirty="0"/>
          </a:p>
        </p:txBody>
      </p:sp>
      <p:sp>
        <p:nvSpPr>
          <p:cNvPr id="10" name="矩形 28"/>
          <p:cNvSpPr/>
          <p:nvPr userDrawn="1"/>
        </p:nvSpPr>
        <p:spPr>
          <a:xfrm>
            <a:off x="-1" y="1590836"/>
            <a:ext cx="6803394" cy="45719"/>
          </a:xfrm>
          <a:prstGeom prst="rect">
            <a:avLst/>
          </a:prstGeom>
          <a:solidFill>
            <a:schemeClr val="bg1">
              <a:lumMod val="7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29"/>
          <p:cNvSpPr/>
          <p:nvPr userDrawn="1"/>
        </p:nvSpPr>
        <p:spPr>
          <a:xfrm>
            <a:off x="6841192" y="1598048"/>
            <a:ext cx="2302809" cy="3859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Rectangle 14"/>
          <p:cNvSpPr>
            <a:spLocks noChangeArrowheads="1"/>
          </p:cNvSpPr>
          <p:nvPr userDrawn="1"/>
        </p:nvSpPr>
        <p:spPr bwMode="auto">
          <a:xfrm>
            <a:off x="14892" y="-189"/>
            <a:ext cx="9135601" cy="1538319"/>
          </a:xfrm>
          <a:prstGeom prst="rect">
            <a:avLst/>
          </a:prstGeom>
          <a:solidFill>
            <a:srgbClr val="006CA8"/>
          </a:solidFill>
          <a:ln w="9525">
            <a:noFill/>
            <a:miter lim="800000"/>
          </a:ln>
          <a:effectLst/>
        </p:spPr>
        <p:txBody>
          <a:bodyPr lIns="91377" tIns="45690" rIns="91377" bIns="45690" anchor="ctr"/>
          <a:lstStyle/>
          <a:p>
            <a:pPr lvl="0" algn="ctr" eaLnBrk="1" hangingPunct="1">
              <a:lnSpc>
                <a:spcPct val="125000"/>
              </a:lnSpc>
              <a:defRPr/>
            </a:pPr>
            <a:endParaRPr kumimoji="0" lang="en-US" altLang="zh-CN" sz="43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144" y="197754"/>
            <a:ext cx="1090013" cy="1102991"/>
          </a:xfrm>
          <a:prstGeom prst="rect">
            <a:avLst/>
          </a:prstGeom>
        </p:spPr>
      </p:pic>
      <p:grpSp>
        <p:nvGrpSpPr>
          <p:cNvPr id="13" name="组合 12"/>
          <p:cNvGrpSpPr/>
          <p:nvPr userDrawn="1"/>
        </p:nvGrpSpPr>
        <p:grpSpPr>
          <a:xfrm>
            <a:off x="1478537" y="413365"/>
            <a:ext cx="3156432" cy="806531"/>
            <a:chOff x="1588510" y="433008"/>
            <a:chExt cx="2869484" cy="733211"/>
          </a:xfrm>
        </p:grpSpPr>
        <p:pic>
          <p:nvPicPr>
            <p:cNvPr id="14" name="Picture 2" descr="校名 黑色"/>
            <p:cNvPicPr>
              <a:picLocks noChangeAspect="1" noChangeArrowheads="1"/>
            </p:cNvPicPr>
            <p:nvPr userDrawn="1"/>
          </p:nvPicPr>
          <p:blipFill>
            <a:blip r:embed="rId3">
              <a:alphaModFix amt="85000"/>
              <a:clrChange>
                <a:clrFrom>
                  <a:srgbClr val="2C170A"/>
                </a:clrFrom>
                <a:clrTo>
                  <a:srgbClr val="2C170A">
                    <a:alpha val="0"/>
                  </a:srgbClr>
                </a:clrTo>
              </a:clrChange>
              <a:biLevel thresh="50000"/>
              <a:extLst>
                <a:ext uri="{BEBA8EAE-BF5A-486C-A8C5-ECC9F3942E4B}">
                  <a14:imgProps xmlns:a14="http://schemas.microsoft.com/office/drawing/2010/main">
                    <a14:imgLayer r:embed="rId4">
                      <a14:imgEffect>
                        <a14:brightnessContrast bright="40000" contrast="40000"/>
                      </a14:imgEffect>
                      <a14:imgEffect>
                        <a14:colorTemperature colorTemp="15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74587" y="433008"/>
              <a:ext cx="2618183" cy="498253"/>
            </a:xfrm>
            <a:prstGeom prst="rect">
              <a:avLst/>
            </a:prstGeom>
            <a:noFill/>
            <a:ln>
              <a:noFill/>
            </a:ln>
          </p:spPr>
        </p:pic>
        <p:sp>
          <p:nvSpPr>
            <p:cNvPr id="15" name="文本框 14"/>
            <p:cNvSpPr txBox="1"/>
            <p:nvPr userDrawn="1"/>
          </p:nvSpPr>
          <p:spPr>
            <a:xfrm>
              <a:off x="1588510" y="942382"/>
              <a:ext cx="2869484" cy="223837"/>
            </a:xfrm>
            <a:prstGeom prst="rect">
              <a:avLst/>
            </a:prstGeom>
            <a:noFill/>
          </p:spPr>
          <p:txBody>
            <a:bodyPr wrap="square" rtlCol="0">
              <a:spAutoFit/>
            </a:bodyPr>
            <a:lstStyle/>
            <a:p>
              <a:r>
                <a:rPr kumimoji="1" lang="en-US" altLang="zh-CN" sz="1000" b="1" spc="0" dirty="0">
                  <a:solidFill>
                    <a:srgbClr val="EDEEF1"/>
                  </a:solidFill>
                  <a:latin typeface="October Condensed Tamil" pitchFamily="2" charset="0"/>
                  <a:ea typeface="黑体" panose="02010609060101010101" pitchFamily="49" charset="-122"/>
                  <a:cs typeface="October Condensed Tamil" pitchFamily="2" charset="0"/>
                </a:rPr>
                <a:t>EAST</a:t>
              </a:r>
              <a:r>
                <a:rPr kumimoji="1" lang="zh-CN" altLang="en-US" sz="1000" b="1" spc="0" dirty="0">
                  <a:solidFill>
                    <a:srgbClr val="EDEEF1"/>
                  </a:solidFill>
                  <a:latin typeface="October Condensed Tamil" pitchFamily="2" charset="0"/>
                  <a:ea typeface="黑体" panose="02010609060101010101" pitchFamily="49" charset="-122"/>
                  <a:cs typeface="October Condensed Tamil" pitchFamily="2" charset="0"/>
                </a:rPr>
                <a:t> </a:t>
              </a:r>
              <a:r>
                <a:rPr kumimoji="1" lang="en-US" altLang="zh-CN" sz="1000" b="1" spc="0" dirty="0">
                  <a:solidFill>
                    <a:srgbClr val="EDEEF1"/>
                  </a:solidFill>
                  <a:latin typeface="October Condensed Tamil" pitchFamily="2" charset="0"/>
                  <a:ea typeface="黑体" panose="02010609060101010101" pitchFamily="49" charset="-122"/>
                  <a:cs typeface="October Condensed Tamil" pitchFamily="2" charset="0"/>
                </a:rPr>
                <a:t>CHINA UNIVERSITY OF SCIENCE AND TECHNOLOGY</a:t>
              </a:r>
              <a:endParaRPr kumimoji="1" lang="zh-CN" altLang="en-US" sz="1000" b="1" spc="0" dirty="0">
                <a:solidFill>
                  <a:srgbClr val="EDEEF1"/>
                </a:solidFill>
                <a:latin typeface="October Condensed Tamil" pitchFamily="2" charset="0"/>
                <a:ea typeface="黑体" panose="02010609060101010101" pitchFamily="49" charset="-122"/>
                <a:cs typeface="October Condensed Tamil" pitchFamily="2" charset="0"/>
              </a:endParaRPr>
            </a:p>
          </p:txBody>
        </p:sp>
      </p:grpSp>
      <p:sp>
        <p:nvSpPr>
          <p:cNvPr id="16" name="文本框 15"/>
          <p:cNvSpPr txBox="1"/>
          <p:nvPr userDrawn="1"/>
        </p:nvSpPr>
        <p:spPr>
          <a:xfrm>
            <a:off x="4760579" y="385509"/>
            <a:ext cx="3723972" cy="810671"/>
          </a:xfrm>
          <a:prstGeom prst="rect">
            <a:avLst/>
          </a:prstGeom>
          <a:noFill/>
        </p:spPr>
        <p:txBody>
          <a:bodyPr wrap="square" rtlCol="0">
            <a:spAutoFit/>
          </a:bodyPr>
          <a:lstStyle/>
          <a:p>
            <a:pPr algn="ctr"/>
            <a:r>
              <a:rPr kumimoji="1" lang="zh-CN" altLang="en-US" sz="2800" b="0" dirty="0">
                <a:solidFill>
                  <a:srgbClr val="EDEEF1"/>
                </a:solidFill>
                <a:latin typeface="微软雅黑" panose="020B0503020204020204" pitchFamily="34" charset="-122"/>
                <a:ea typeface="微软雅黑" panose="020B0503020204020204" pitchFamily="34" charset="-122"/>
              </a:rPr>
              <a:t>信息科学与工程学院</a:t>
            </a:r>
            <a:endParaRPr kumimoji="1" lang="en-US" altLang="zh-CN" sz="2800" b="0" dirty="0">
              <a:solidFill>
                <a:srgbClr val="EDEEF1"/>
              </a:solidFill>
              <a:latin typeface="微软雅黑" panose="020B0503020204020204" pitchFamily="34" charset="-122"/>
              <a:ea typeface="微软雅黑" panose="020B0503020204020204" pitchFamily="34" charset="-122"/>
            </a:endParaRPr>
          </a:p>
          <a:p>
            <a:pPr algn="ctr">
              <a:lnSpc>
                <a:spcPct val="200000"/>
              </a:lnSpc>
            </a:pPr>
            <a:r>
              <a:rPr kumimoji="1" lang="en-US" altLang="zh-CN" sz="1100" dirty="0">
                <a:solidFill>
                  <a:srgbClr val="EDEEF1"/>
                </a:solidFill>
                <a:latin typeface="微软雅黑" panose="020B0503020204020204" pitchFamily="34" charset="-122"/>
                <a:ea typeface="微软雅黑" panose="020B0503020204020204" pitchFamily="34" charset="-122"/>
              </a:rPr>
              <a:t>School</a:t>
            </a:r>
            <a:r>
              <a:rPr kumimoji="1" lang="zh-CN" altLang="en-US" sz="1100" dirty="0">
                <a:solidFill>
                  <a:srgbClr val="EDEEF1"/>
                </a:solidFill>
                <a:latin typeface="微软雅黑" panose="020B0503020204020204" pitchFamily="34" charset="-122"/>
                <a:ea typeface="微软雅黑" panose="020B0503020204020204" pitchFamily="34" charset="-122"/>
              </a:rPr>
              <a:t> </a:t>
            </a:r>
            <a:r>
              <a:rPr kumimoji="1" lang="en-US" altLang="zh-CN" sz="1100" dirty="0">
                <a:solidFill>
                  <a:srgbClr val="EDEEF1"/>
                </a:solidFill>
                <a:latin typeface="微软雅黑" panose="020B0503020204020204" pitchFamily="34" charset="-122"/>
                <a:ea typeface="微软雅黑" panose="020B0503020204020204" pitchFamily="34" charset="-122"/>
              </a:rPr>
              <a:t>of</a:t>
            </a:r>
            <a:r>
              <a:rPr kumimoji="1" lang="zh-CN" altLang="en-US" sz="1100" dirty="0">
                <a:solidFill>
                  <a:srgbClr val="EDEEF1"/>
                </a:solidFill>
                <a:latin typeface="微软雅黑" panose="020B0503020204020204" pitchFamily="34" charset="-122"/>
                <a:ea typeface="微软雅黑" panose="020B0503020204020204" pitchFamily="34" charset="-122"/>
              </a:rPr>
              <a:t> </a:t>
            </a:r>
            <a:r>
              <a:rPr kumimoji="1" lang="en-US" altLang="zh-CN" sz="1100" dirty="0">
                <a:solidFill>
                  <a:srgbClr val="EDEEF1"/>
                </a:solidFill>
                <a:latin typeface="微软雅黑" panose="020B0503020204020204" pitchFamily="34" charset="-122"/>
                <a:ea typeface="微软雅黑" panose="020B0503020204020204" pitchFamily="34" charset="-122"/>
              </a:rPr>
              <a:t>Information</a:t>
            </a:r>
            <a:r>
              <a:rPr kumimoji="1" lang="zh-CN" altLang="en-US" sz="1100" dirty="0">
                <a:solidFill>
                  <a:srgbClr val="EDEEF1"/>
                </a:solidFill>
                <a:latin typeface="微软雅黑" panose="020B0503020204020204" pitchFamily="34" charset="-122"/>
                <a:ea typeface="微软雅黑" panose="020B0503020204020204" pitchFamily="34" charset="-122"/>
              </a:rPr>
              <a:t> </a:t>
            </a:r>
            <a:r>
              <a:rPr kumimoji="1" lang="en-US" altLang="zh-CN" sz="1100" dirty="0">
                <a:solidFill>
                  <a:srgbClr val="EDEEF1"/>
                </a:solidFill>
                <a:latin typeface="微软雅黑" panose="020B0503020204020204" pitchFamily="34" charset="-122"/>
                <a:ea typeface="微软雅黑" panose="020B0503020204020204" pitchFamily="34" charset="-122"/>
              </a:rPr>
              <a:t>Science</a:t>
            </a:r>
            <a:r>
              <a:rPr kumimoji="1" lang="zh-CN" altLang="en-US" sz="1100" dirty="0">
                <a:solidFill>
                  <a:srgbClr val="EDEEF1"/>
                </a:solidFill>
                <a:latin typeface="微软雅黑" panose="020B0503020204020204" pitchFamily="34" charset="-122"/>
                <a:ea typeface="微软雅黑" panose="020B0503020204020204" pitchFamily="34" charset="-122"/>
              </a:rPr>
              <a:t> </a:t>
            </a:r>
            <a:r>
              <a:rPr kumimoji="1" lang="en-US" altLang="zh-CN" sz="1100" dirty="0">
                <a:solidFill>
                  <a:srgbClr val="EDEEF1"/>
                </a:solidFill>
                <a:latin typeface="微软雅黑" panose="020B0503020204020204" pitchFamily="34" charset="-122"/>
                <a:ea typeface="微软雅黑" panose="020B0503020204020204" pitchFamily="34" charset="-122"/>
              </a:rPr>
              <a:t>and</a:t>
            </a:r>
            <a:r>
              <a:rPr kumimoji="1" lang="zh-CN" altLang="en-US" sz="1100" dirty="0">
                <a:solidFill>
                  <a:srgbClr val="EDEEF1"/>
                </a:solidFill>
                <a:latin typeface="微软雅黑" panose="020B0503020204020204" pitchFamily="34" charset="-122"/>
                <a:ea typeface="微软雅黑" panose="020B0503020204020204" pitchFamily="34" charset="-122"/>
              </a:rPr>
              <a:t> </a:t>
            </a:r>
            <a:r>
              <a:rPr kumimoji="1" lang="en-US" altLang="zh-CN" sz="1100" dirty="0">
                <a:solidFill>
                  <a:srgbClr val="EDEEF1"/>
                </a:solidFill>
                <a:latin typeface="微软雅黑" panose="020B0503020204020204" pitchFamily="34" charset="-122"/>
                <a:ea typeface="微软雅黑" panose="020B0503020204020204" pitchFamily="34" charset="-122"/>
              </a:rPr>
              <a:t>Engineering</a:t>
            </a:r>
            <a:endParaRPr kumimoji="1" lang="zh-CN" altLang="en-US" sz="1100" dirty="0">
              <a:solidFill>
                <a:srgbClr val="EDEEF1"/>
              </a:solidFill>
              <a:latin typeface="微软雅黑" panose="020B0503020204020204" pitchFamily="34" charset="-122"/>
              <a:ea typeface="微软雅黑" panose="020B0503020204020204" pitchFamily="34" charset="-122"/>
            </a:endParaRPr>
          </a:p>
        </p:txBody>
      </p:sp>
      <p:cxnSp>
        <p:nvCxnSpPr>
          <p:cNvPr id="17" name="直线连接符 16"/>
          <p:cNvCxnSpPr/>
          <p:nvPr userDrawn="1"/>
        </p:nvCxnSpPr>
        <p:spPr>
          <a:xfrm>
            <a:off x="4739797" y="396299"/>
            <a:ext cx="0" cy="731660"/>
          </a:xfrm>
          <a:prstGeom prst="line">
            <a:avLst/>
          </a:prstGeom>
          <a:ln w="12700">
            <a:solidFill>
              <a:schemeClr val="bg1">
                <a:lumMod val="65000"/>
                <a:alpha val="90196"/>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345929FE-6AC2-8840-BAEC-98877422E83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345929FE-6AC2-8840-BAEC-98877422E83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345929FE-6AC2-8840-BAEC-98877422E83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45929FE-6AC2-8840-BAEC-98877422E83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929FE-6AC2-8840-BAEC-98877422E83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345929FE-6AC2-8840-BAEC-98877422E83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345929FE-6AC2-8840-BAEC-98877422E83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5929FE-6AC2-8840-BAEC-98877422E83C}" type="datetimeFigureOut">
              <a:rPr lang="en-US" smtClean="0"/>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EC9D2F-BA23-6143-87AA-ED5B01CBD85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hyperlink" Target="http://www.erogol.com/wp-content/uploads/2014/05/test.jpg" TargetMode="Externa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9.emf"/><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xml"/><Relationship Id="rId6" Type="http://schemas.microsoft.com/office/2007/relationships/hdphoto" Target="../media/image54.wdp"/><Relationship Id="rId5" Type="http://schemas.openxmlformats.org/officeDocument/2006/relationships/image" Target="../media/image53.png"/><Relationship Id="rId4" Type="http://schemas.microsoft.com/office/2007/relationships/hdphoto" Target="../media/image52.wdp"/><Relationship Id="rId3" Type="http://schemas.openxmlformats.org/officeDocument/2006/relationships/image" Target="../media/image51.png"/><Relationship Id="rId2" Type="http://schemas.microsoft.com/office/2007/relationships/hdphoto" Target="../media/image50.wdp"/><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3.xml"/><Relationship Id="rId8" Type="http://schemas.openxmlformats.org/officeDocument/2006/relationships/slideLayout" Target="../slideLayouts/slideLayout2.xm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9" Type="http://schemas.openxmlformats.org/officeDocument/2006/relationships/notesSlide" Target="../notesSlides/notesSlide53.xml"/><Relationship Id="rId8" Type="http://schemas.openxmlformats.org/officeDocument/2006/relationships/slideLayout" Target="../slideLayouts/slideLayout2.xml"/><Relationship Id="rId7" Type="http://schemas.openxmlformats.org/officeDocument/2006/relationships/image" Target="../media/image90.png"/><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9" Type="http://schemas.openxmlformats.org/officeDocument/2006/relationships/image" Target="../media/image102.png"/><Relationship Id="rId8" Type="http://schemas.openxmlformats.org/officeDocument/2006/relationships/image" Target="../media/image101.png"/><Relationship Id="rId7" Type="http://schemas.openxmlformats.org/officeDocument/2006/relationships/image" Target="../media/image100.png"/><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46.png"/><Relationship Id="rId11" Type="http://schemas.openxmlformats.org/officeDocument/2006/relationships/notesSlide" Target="../notesSlides/notesSlide57.xml"/><Relationship Id="rId10" Type="http://schemas.openxmlformats.org/officeDocument/2006/relationships/slideLayout" Target="../slideLayouts/slideLayout2.xml"/><Relationship Id="rId1" Type="http://schemas.openxmlformats.org/officeDocument/2006/relationships/image" Target="../media/image95.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2.xml"/><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64.xml"/><Relationship Id="rId8" Type="http://schemas.openxmlformats.org/officeDocument/2006/relationships/slideLayout" Target="../slideLayouts/slideLayout2.xml"/><Relationship Id="rId7" Type="http://schemas.openxmlformats.org/officeDocument/2006/relationships/image" Target="../media/image118.png"/><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2.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2.xml"/><Relationship Id="rId3" Type="http://schemas.openxmlformats.org/officeDocument/2006/relationships/image" Target="../media/image131.png"/><Relationship Id="rId2" Type="http://schemas.openxmlformats.org/officeDocument/2006/relationships/image" Target="../media/image130.emf"/><Relationship Id="rId1" Type="http://schemas.openxmlformats.org/officeDocument/2006/relationships/image" Target="../media/image129.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2.xml"/><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41.png"/><Relationship Id="rId1" Type="http://schemas.openxmlformats.org/officeDocument/2006/relationships/image" Target="../media/image13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136.emf"/></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2.xml"/><Relationship Id="rId4" Type="http://schemas.openxmlformats.org/officeDocument/2006/relationships/image" Target="../media/image140.emf"/><Relationship Id="rId3" Type="http://schemas.microsoft.com/office/2007/relationships/hdphoto" Target="../media/image139.wdp"/><Relationship Id="rId2" Type="http://schemas.openxmlformats.org/officeDocument/2006/relationships/image" Target="../media/image138.png"/><Relationship Id="rId1" Type="http://schemas.openxmlformats.org/officeDocument/2006/relationships/image" Target="../media/image13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2.xml"/><Relationship Id="rId2" Type="http://schemas.openxmlformats.org/officeDocument/2006/relationships/image" Target="../media/image143.png"/><Relationship Id="rId1" Type="http://schemas.openxmlformats.org/officeDocument/2006/relationships/image" Target="../media/image142.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79.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 Id="rId3" Type="http://schemas.openxmlformats.org/officeDocument/2006/relationships/image" Target="../media/image148.png"/><Relationship Id="rId2" Type="http://schemas.openxmlformats.org/officeDocument/2006/relationships/image" Target="../media/image35.png"/><Relationship Id="rId1"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hyperlink" Target="https://scikit-learn.org/" TargetMode="External"/></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75.xml"/><Relationship Id="rId7"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81.xml.rels><?xml version="1.0" encoding="UTF-8" standalone="yes"?>
<Relationships xmlns="http://schemas.openxmlformats.org/package/2006/relationships"><Relationship Id="rId7" Type="http://schemas.openxmlformats.org/officeDocument/2006/relationships/notesSlide" Target="../notesSlides/notesSlide76.xml"/><Relationship Id="rId6"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2.xml"/><Relationship Id="rId3" Type="http://schemas.openxmlformats.org/officeDocument/2006/relationships/image" Target="../media/image160.png"/><Relationship Id="rId2" Type="http://schemas.openxmlformats.org/officeDocument/2006/relationships/image" Target="../media/image158.png"/><Relationship Id="rId1" Type="http://schemas.openxmlformats.org/officeDocument/2006/relationships/image" Target="../media/image16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2.xml"/><Relationship Id="rId2" Type="http://schemas.openxmlformats.org/officeDocument/2006/relationships/image" Target="../media/image164.png"/><Relationship Id="rId1" Type="http://schemas.openxmlformats.org/officeDocument/2006/relationships/image" Target="../media/image16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1-02"/>
          <p:cNvPicPr>
            <a:picLocks noChangeAspect="1"/>
          </p:cNvPicPr>
          <p:nvPr/>
        </p:nvPicPr>
        <p:blipFill>
          <a:blip r:embed="rId1" cstate="screen"/>
          <a:stretch>
            <a:fillRect/>
          </a:stretch>
        </p:blipFill>
        <p:spPr>
          <a:xfrm>
            <a:off x="8398" y="1458881"/>
            <a:ext cx="9142095" cy="5544616"/>
          </a:xfrm>
          <a:prstGeom prst="rect">
            <a:avLst/>
          </a:prstGeom>
        </p:spPr>
      </p:pic>
      <p:sp>
        <p:nvSpPr>
          <p:cNvPr id="13" name="Rectangle 14"/>
          <p:cNvSpPr>
            <a:spLocks noChangeArrowheads="1"/>
          </p:cNvSpPr>
          <p:nvPr/>
        </p:nvSpPr>
        <p:spPr bwMode="auto">
          <a:xfrm>
            <a:off x="0" y="2747775"/>
            <a:ext cx="9135601" cy="1362450"/>
          </a:xfrm>
          <a:prstGeom prst="rect">
            <a:avLst/>
          </a:prstGeom>
          <a:solidFill>
            <a:srgbClr val="006CA8"/>
          </a:solidFill>
          <a:ln w="9525">
            <a:noFill/>
            <a:miter lim="800000"/>
          </a:ln>
          <a:effectLst/>
        </p:spPr>
        <p:txBody>
          <a:bodyPr lIns="91377" tIns="45690" rIns="91377" bIns="45690" anchor="ctr"/>
          <a:lstStyle/>
          <a:p>
            <a:pPr algn="ctr">
              <a:lnSpc>
                <a:spcPct val="125000"/>
              </a:lnSpc>
              <a:defRPr/>
            </a:pPr>
            <a:r>
              <a:rPr lang="zh-CN" altLang="en-US" sz="4300" b="1">
                <a:solidFill>
                  <a:schemeClr val="bg1"/>
                </a:solidFill>
                <a:latin typeface="微软雅黑" panose="020B0503020204020204" pitchFamily="34" charset="-122"/>
                <a:ea typeface="微软雅黑" panose="020B0503020204020204" pitchFamily="34" charset="-122"/>
              </a:rPr>
              <a:t>第一章 统计学习方法概述</a:t>
            </a:r>
            <a:endParaRPr kumimoji="0" lang="en-US" altLang="zh-CN" sz="43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endParaRPr>
          </a:p>
        </p:txBody>
      </p:sp>
      <p:pic>
        <p:nvPicPr>
          <p:cNvPr id="14" name="Picture 2" descr="https://bkimg.cdn.bcebos.com/pic/00e93901213fb80e5f110e4c36d12f2eb838946c?x-bce-process=image/resize,m_lfit,w_268,limit_1/format,f_jpg"/>
          <p:cNvPicPr>
            <a:picLocks noChangeAspect="1" noChangeArrowheads="1"/>
          </p:cNvPicPr>
          <p:nvPr/>
        </p:nvPicPr>
        <p:blipFill>
          <a:blip r:embed="rId2" cstate="screen"/>
          <a:srcRect/>
          <a:stretch>
            <a:fillRect/>
          </a:stretch>
        </p:blipFill>
        <p:spPr bwMode="auto">
          <a:xfrm>
            <a:off x="179512" y="120489"/>
            <a:ext cx="1338392" cy="13383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
          <p:cNvSpPr txBox="1"/>
          <p:nvPr/>
        </p:nvSpPr>
        <p:spPr>
          <a:xfrm>
            <a:off x="1949859" y="1390477"/>
            <a:ext cx="5326380" cy="783590"/>
          </a:xfrm>
          <a:prstGeom prst="rect">
            <a:avLst/>
          </a:prstGeom>
          <a:noFill/>
        </p:spPr>
        <p:txBody>
          <a:bodyPr wrap="none" rtlCol="0">
            <a:spAutoFit/>
          </a:bodyPr>
          <a:lstStyle/>
          <a:p>
            <a:r>
              <a:rPr lang="zh-CN" altLang="en-US" sz="4500" b="1">
                <a:latin typeface="微软雅黑" panose="020B0503020204020204" pitchFamily="34" charset="-122"/>
                <a:ea typeface="微软雅黑" panose="020B0503020204020204" pitchFamily="34" charset="-122"/>
              </a:rPr>
              <a:t>模式识别与</a:t>
            </a:r>
            <a:r>
              <a:rPr lang="zh-CN" altLang="en-US" sz="4500" b="1">
                <a:latin typeface="微软雅黑" panose="020B0503020204020204" pitchFamily="34" charset="-122"/>
                <a:ea typeface="微软雅黑" panose="020B0503020204020204" pitchFamily="34" charset="-122"/>
              </a:rPr>
              <a:t>统计学习</a:t>
            </a:r>
            <a:endParaRPr lang="zh-CN" altLang="en-US" sz="45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244795" y="1543462"/>
            <a:ext cx="8335440" cy="16311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zh-CN" altLang="en-US" sz="4000" b="1">
                <a:solidFill>
                  <a:srgbClr val="C00000"/>
                </a:solidFill>
                <a:latin typeface="+mn-ea"/>
                <a:ea typeface="+mn-ea"/>
              </a:rPr>
              <a:t>本讲内容</a:t>
            </a:r>
            <a:endParaRPr lang="zh-CN" altLang="en-US" sz="3300" b="1" dirty="0">
              <a:solidFill>
                <a:srgbClr val="C00000"/>
              </a:solidFill>
              <a:latin typeface="+mn-ea"/>
              <a:ea typeface="+mn-ea"/>
            </a:endParaRPr>
          </a:p>
        </p:txBody>
      </p:sp>
      <p:sp>
        <p:nvSpPr>
          <p:cNvPr id="10" name="内容占位符 6"/>
          <p:cNvSpPr>
            <a:spLocks noGrp="1"/>
          </p:cNvSpPr>
          <p:nvPr>
            <p:ph idx="1"/>
          </p:nvPr>
        </p:nvSpPr>
        <p:spPr>
          <a:xfrm>
            <a:off x="244797" y="3339625"/>
            <a:ext cx="8654411" cy="1974914"/>
          </a:xfrm>
        </p:spPr>
        <p:txBody>
          <a:bodyPr>
            <a:normAutofit/>
          </a:bodyPr>
          <a:lstStyle/>
          <a:p>
            <a:pPr>
              <a:lnSpc>
                <a:spcPct val="150000"/>
              </a:lnSpc>
            </a:pPr>
            <a:r>
              <a:rPr lang="zh-CN" altLang="en-US" sz="3200"/>
              <a:t>课程说明</a:t>
            </a:r>
            <a:endParaRPr lang="en-US" altLang="zh-CN" sz="3200"/>
          </a:p>
          <a:p>
            <a:pPr>
              <a:lnSpc>
                <a:spcPct val="150000"/>
              </a:lnSpc>
            </a:pPr>
            <a:r>
              <a:rPr lang="zh-CN" altLang="en-US" sz="3200" b="1">
                <a:solidFill>
                  <a:schemeClr val="accent1">
                    <a:lumMod val="50000"/>
                  </a:schemeClr>
                </a:solidFill>
              </a:rPr>
              <a:t>统计学习方法概述</a:t>
            </a:r>
            <a:endParaRPr lang="en-US" altLang="zh-CN" sz="3200" b="1" dirty="0"/>
          </a:p>
        </p:txBody>
      </p:sp>
      <p:sp>
        <p:nvSpPr>
          <p:cNvPr id="11"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6"/>
          <p:cNvSpPr>
            <a:spLocks noGrp="1"/>
          </p:cNvSpPr>
          <p:nvPr>
            <p:ph idx="1"/>
          </p:nvPr>
        </p:nvSpPr>
        <p:spPr>
          <a:xfrm>
            <a:off x="244797" y="3339625"/>
            <a:ext cx="8654411" cy="1974914"/>
          </a:xfrm>
        </p:spPr>
        <p:txBody>
          <a:bodyPr>
            <a:normAutofit/>
          </a:bodyPr>
          <a:lstStyle/>
          <a:p>
            <a:pPr>
              <a:lnSpc>
                <a:spcPct val="150000"/>
              </a:lnSpc>
            </a:pPr>
            <a:r>
              <a:rPr lang="en-US" altLang="zh-CN" dirty="0"/>
              <a:t>“</a:t>
            </a:r>
            <a:r>
              <a:rPr lang="zh-CN" altLang="en-US" dirty="0"/>
              <a:t>模式识别与</a:t>
            </a:r>
            <a:r>
              <a:rPr lang="zh-CN" altLang="en-US" dirty="0"/>
              <a:t>统计学习</a:t>
            </a:r>
            <a:r>
              <a:rPr lang="en-US" altLang="zh-CN" dirty="0"/>
              <a:t>”</a:t>
            </a:r>
            <a:r>
              <a:rPr lang="zh-CN" altLang="en-US" dirty="0"/>
              <a:t>是在讨论什么？</a:t>
            </a:r>
            <a:endParaRPr lang="en-US" altLang="zh-CN" dirty="0"/>
          </a:p>
          <a:p>
            <a:pPr>
              <a:lnSpc>
                <a:spcPct val="150000"/>
              </a:lnSpc>
            </a:pPr>
            <a:r>
              <a:rPr lang="zh-CN" altLang="en-US" dirty="0"/>
              <a:t>术语与表达</a:t>
            </a:r>
            <a:endParaRPr lang="en-US" altLang="zh-CN" dirty="0"/>
          </a:p>
        </p:txBody>
      </p:sp>
      <p:sp>
        <p:nvSpPr>
          <p:cNvPr id="11"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5" name="标题 1"/>
          <p:cNvSpPr txBox="1"/>
          <p:nvPr/>
        </p:nvSpPr>
        <p:spPr>
          <a:xfrm>
            <a:off x="244795" y="1797844"/>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统计学习方法概述</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1"/>
          </p:nvPr>
        </p:nvSpPr>
        <p:spPr>
          <a:xfrm>
            <a:off x="346601" y="2711809"/>
            <a:ext cx="8450798" cy="3765191"/>
          </a:xfrm>
        </p:spPr>
        <p:txBody>
          <a:bodyPr>
            <a:normAutofit/>
          </a:bodyPr>
          <a:lstStyle/>
          <a:p>
            <a:pPr>
              <a:lnSpc>
                <a:spcPct val="100000"/>
              </a:lnSpc>
            </a:pPr>
            <a:r>
              <a:rPr lang="zh-CN" altLang="en-US" sz="2500" dirty="0"/>
              <a:t>模式识别旨在发现数据中蕴含的模式</a:t>
            </a:r>
            <a:r>
              <a:rPr lang="en-US" altLang="zh-CN" sz="2500" dirty="0"/>
              <a:t> (Pattern)</a:t>
            </a:r>
            <a:endParaRPr lang="en-US" altLang="zh-CN" sz="2500" dirty="0"/>
          </a:p>
          <a:p>
            <a:pPr>
              <a:lnSpc>
                <a:spcPct val="100000"/>
              </a:lnSpc>
            </a:pPr>
            <a:r>
              <a:rPr lang="zh-CN" altLang="en-US" sz="2500" dirty="0"/>
              <a:t>人工智能的发展促使人们寻求机器代替人从事上述实践</a:t>
            </a:r>
            <a:endParaRPr lang="en-US" altLang="zh-CN" sz="2500" dirty="0"/>
          </a:p>
          <a:p>
            <a:pPr>
              <a:lnSpc>
                <a:spcPct val="100000"/>
              </a:lnSpc>
            </a:pPr>
            <a:r>
              <a:rPr lang="en-US" altLang="zh-CN" sz="2500" dirty="0"/>
              <a:t>“</a:t>
            </a:r>
            <a:r>
              <a:rPr lang="zh-CN" altLang="en-US" sz="2500" dirty="0"/>
              <a:t>黑暗时代</a:t>
            </a:r>
            <a:r>
              <a:rPr lang="en-US" altLang="zh-CN" sz="2500" dirty="0"/>
              <a:t>”, </a:t>
            </a:r>
            <a:r>
              <a:rPr lang="zh-CN" altLang="en-US" sz="2500" dirty="0"/>
              <a:t>人工智能的诞生</a:t>
            </a:r>
            <a:r>
              <a:rPr lang="en-US" altLang="zh-CN" sz="2500" dirty="0"/>
              <a:t> (1943</a:t>
            </a:r>
            <a:r>
              <a:rPr lang="zh-CN" altLang="en-US" sz="2500" dirty="0"/>
              <a:t>年</a:t>
            </a:r>
            <a:r>
              <a:rPr lang="en-US" altLang="zh-CN" sz="2500" dirty="0"/>
              <a:t>~1956</a:t>
            </a:r>
            <a:r>
              <a:rPr lang="zh-CN" altLang="en-US" sz="2500" dirty="0"/>
              <a:t>年</a:t>
            </a:r>
            <a:r>
              <a:rPr lang="en-US" altLang="zh-CN" sz="2500" dirty="0"/>
              <a:t>)</a:t>
            </a:r>
            <a:endParaRPr lang="en-US" altLang="zh-CN" sz="2500" dirty="0"/>
          </a:p>
          <a:p>
            <a:pPr lvl="1">
              <a:lnSpc>
                <a:spcPct val="100000"/>
              </a:lnSpc>
            </a:pPr>
            <a:r>
              <a:rPr lang="en-US" altLang="zh-CN" sz="1900" dirty="0"/>
              <a:t>Warren McCulloch</a:t>
            </a:r>
            <a:r>
              <a:rPr lang="zh-CN" altLang="en-US" sz="1900" dirty="0"/>
              <a:t>和</a:t>
            </a:r>
            <a:r>
              <a:rPr lang="en-US" altLang="zh-CN" sz="1900" dirty="0"/>
              <a:t>Walter Pitts</a:t>
            </a:r>
            <a:r>
              <a:rPr lang="zh-CN" altLang="en-US" sz="1900" dirty="0"/>
              <a:t>在</a:t>
            </a:r>
            <a:r>
              <a:rPr lang="en-US" altLang="zh-CN" sz="1900" dirty="0"/>
              <a:t>1943</a:t>
            </a:r>
            <a:r>
              <a:rPr lang="zh-CN" altLang="en-US" sz="1900" dirty="0"/>
              <a:t>年发表了人工智能领域的开篇之作，提出了人工神经网络模型</a:t>
            </a:r>
            <a:endParaRPr lang="en-US" altLang="zh-CN" sz="2100" dirty="0"/>
          </a:p>
          <a:p>
            <a:pPr lvl="1">
              <a:lnSpc>
                <a:spcPct val="100000"/>
              </a:lnSpc>
            </a:pPr>
            <a:r>
              <a:rPr lang="en-US" altLang="zh-CN" sz="1900" dirty="0"/>
              <a:t>Marvin Minsky</a:t>
            </a:r>
            <a:r>
              <a:rPr lang="zh-CN" altLang="en-US" sz="1900" dirty="0"/>
              <a:t>和</a:t>
            </a:r>
            <a:r>
              <a:rPr lang="en-US" altLang="zh-CN" sz="1900" dirty="0"/>
              <a:t>Dean Edmonds</a:t>
            </a:r>
            <a:r>
              <a:rPr lang="zh-CN" altLang="en-US" sz="1900" dirty="0"/>
              <a:t>建造第一台神经网络计算机</a:t>
            </a:r>
            <a:endParaRPr lang="en-US" altLang="zh-CN" sz="2100" dirty="0"/>
          </a:p>
          <a:p>
            <a:pPr lvl="1">
              <a:lnSpc>
                <a:spcPct val="100000"/>
              </a:lnSpc>
            </a:pPr>
            <a:r>
              <a:rPr lang="en-US" altLang="zh-CN" sz="1900" dirty="0"/>
              <a:t>1956</a:t>
            </a:r>
            <a:r>
              <a:rPr lang="zh-CN" altLang="en-US" sz="1900" dirty="0"/>
              <a:t>年</a:t>
            </a:r>
            <a:r>
              <a:rPr lang="en-US" altLang="zh-CN" sz="1900" dirty="0"/>
              <a:t>, John McCarthy</a:t>
            </a:r>
            <a:r>
              <a:rPr lang="zh-CN" altLang="en-US" sz="1900" dirty="0"/>
              <a:t>从普林斯顿大学毕业后去达特茅斯学院工作</a:t>
            </a:r>
            <a:r>
              <a:rPr lang="en-US" altLang="zh-CN" sz="1900" dirty="0"/>
              <a:t>, </a:t>
            </a:r>
            <a:r>
              <a:rPr lang="zh-CN" altLang="en-US" sz="1900" dirty="0"/>
              <a:t>说服了</a:t>
            </a:r>
            <a:r>
              <a:rPr lang="en-US" altLang="zh-CN" sz="1900" dirty="0"/>
              <a:t>Marvin Minsky</a:t>
            </a:r>
            <a:r>
              <a:rPr lang="zh-CN" altLang="en-US" sz="1900" dirty="0"/>
              <a:t>和</a:t>
            </a:r>
            <a:r>
              <a:rPr lang="en-US" altLang="zh-CN" sz="1900" dirty="0"/>
              <a:t>Claude Shannon</a:t>
            </a:r>
            <a:r>
              <a:rPr lang="zh-CN" altLang="en-US" sz="1900" dirty="0"/>
              <a:t>在</a:t>
            </a:r>
            <a:r>
              <a:rPr lang="zh-CN" altLang="en-US" sz="1900" dirty="0">
                <a:solidFill>
                  <a:srgbClr val="FF0000"/>
                </a:solidFill>
              </a:rPr>
              <a:t>达特茅斯</a:t>
            </a:r>
            <a:r>
              <a:rPr lang="zh-CN" altLang="en-US" sz="1900" dirty="0"/>
              <a:t>学院组织一个暑期研讨会</a:t>
            </a:r>
            <a:r>
              <a:rPr lang="en-US" altLang="zh-CN" sz="1900" dirty="0"/>
              <a:t>, </a:t>
            </a:r>
            <a:r>
              <a:rPr lang="zh-CN" altLang="en-US" sz="1900" dirty="0"/>
              <a:t>召集了对机器智能、人工神经网络和自动理论感兴趣的研究者</a:t>
            </a:r>
            <a:r>
              <a:rPr lang="en-US" altLang="zh-CN" sz="1900" dirty="0"/>
              <a:t>, </a:t>
            </a:r>
            <a:r>
              <a:rPr lang="zh-CN" altLang="en-US" sz="1900" dirty="0"/>
              <a:t>参加由</a:t>
            </a:r>
            <a:r>
              <a:rPr lang="en-US" altLang="zh-CN" sz="1900" dirty="0"/>
              <a:t>IBM</a:t>
            </a:r>
            <a:r>
              <a:rPr lang="zh-CN" altLang="en-US" sz="1900" dirty="0"/>
              <a:t>赞助的研讨会</a:t>
            </a:r>
            <a:endParaRPr lang="zh-CN" altLang="en-US" sz="1900" dirty="0"/>
          </a:p>
        </p:txBody>
      </p:sp>
      <p:sp>
        <p:nvSpPr>
          <p:cNvPr id="13" name="标题 1"/>
          <p:cNvSpPr txBox="1"/>
          <p:nvPr/>
        </p:nvSpPr>
        <p:spPr>
          <a:xfrm>
            <a:off x="298801" y="1854560"/>
            <a:ext cx="8254862"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dirty="0"/>
              <a:t>模式识别与</a:t>
            </a:r>
            <a:r>
              <a:rPr lang="zh-CN" altLang="en-US" dirty="0"/>
              <a:t>统计学习的发展历程</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298801" y="1854560"/>
            <a:ext cx="8254862"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机器学习的发展</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5" name="内容占位符 2"/>
          <p:cNvSpPr>
            <a:spLocks noGrp="1"/>
          </p:cNvSpPr>
          <p:nvPr>
            <p:ph idx="1"/>
          </p:nvPr>
        </p:nvSpPr>
        <p:spPr>
          <a:xfrm>
            <a:off x="6115243" y="3216083"/>
            <a:ext cx="2961701" cy="2635994"/>
          </a:xfrm>
        </p:spPr>
        <p:txBody>
          <a:bodyPr>
            <a:normAutofit lnSpcReduction="10000"/>
          </a:bodyPr>
          <a:lstStyle/>
          <a:p>
            <a:pPr marL="0" indent="0">
              <a:buNone/>
            </a:pPr>
            <a:r>
              <a:rPr lang="zh-CN" altLang="en-US" sz="2400" dirty="0"/>
              <a:t>新</a:t>
            </a:r>
            <a:r>
              <a:rPr lang="zh-CN" altLang="en-US" sz="2400"/>
              <a:t>的方向</a:t>
            </a:r>
            <a:endParaRPr lang="en-US" altLang="zh-CN" sz="2400" dirty="0"/>
          </a:p>
          <a:p>
            <a:pPr lvl="1"/>
            <a:r>
              <a:rPr lang="zh-CN" altLang="en-US" sz="1800" dirty="0"/>
              <a:t>集成学习</a:t>
            </a:r>
            <a:endParaRPr lang="en-US" altLang="zh-CN" sz="1800" dirty="0"/>
          </a:p>
          <a:p>
            <a:pPr lvl="1"/>
            <a:r>
              <a:rPr lang="zh-CN" altLang="en-US" sz="1800" dirty="0"/>
              <a:t>可扩展</a:t>
            </a:r>
            <a:r>
              <a:rPr lang="zh-CN" altLang="en-US" sz="1800"/>
              <a:t>机器学习（大</a:t>
            </a:r>
            <a:r>
              <a:rPr lang="zh-CN" altLang="en-US" sz="1800" dirty="0"/>
              <a:t>数据集、高</a:t>
            </a:r>
            <a:r>
              <a:rPr lang="zh-CN" altLang="en-US" sz="1800"/>
              <a:t>维数据）</a:t>
            </a:r>
            <a:endParaRPr lang="en-US" altLang="zh-CN" sz="1800" dirty="0"/>
          </a:p>
          <a:p>
            <a:pPr lvl="1"/>
            <a:r>
              <a:rPr lang="zh-CN" altLang="en-US" sz="1800" dirty="0"/>
              <a:t>强化学习</a:t>
            </a:r>
            <a:endParaRPr lang="en-US" altLang="zh-CN" sz="1800" dirty="0"/>
          </a:p>
          <a:p>
            <a:pPr lvl="1"/>
            <a:r>
              <a:rPr lang="zh-CN" altLang="en-US" sz="1800" dirty="0"/>
              <a:t>迁移学习</a:t>
            </a:r>
            <a:endParaRPr lang="en-US" altLang="zh-CN" sz="1800" dirty="0"/>
          </a:p>
          <a:p>
            <a:pPr lvl="1"/>
            <a:r>
              <a:rPr lang="zh-CN" altLang="en-US" sz="1800" dirty="0"/>
              <a:t>概率网络</a:t>
            </a:r>
            <a:endParaRPr lang="en-US" altLang="zh-CN" sz="1800" dirty="0"/>
          </a:p>
          <a:p>
            <a:pPr lvl="1"/>
            <a:r>
              <a:rPr lang="zh-CN" altLang="en-US" sz="1800"/>
              <a:t>深度学习</a:t>
            </a:r>
            <a:endParaRPr lang="en-US" altLang="zh-CN" sz="1800"/>
          </a:p>
          <a:p>
            <a:pPr lvl="1"/>
            <a:r>
              <a:rPr lang="en-US" altLang="zh-CN" sz="1800"/>
              <a:t>…</a:t>
            </a:r>
            <a:endParaRPr lang="zh-CN" altLang="en-US" sz="1800" dirty="0"/>
          </a:p>
        </p:txBody>
      </p:sp>
      <p:grpSp>
        <p:nvGrpSpPr>
          <p:cNvPr id="2" name="组合 1"/>
          <p:cNvGrpSpPr/>
          <p:nvPr/>
        </p:nvGrpSpPr>
        <p:grpSpPr>
          <a:xfrm>
            <a:off x="446237" y="3179147"/>
            <a:ext cx="5600995" cy="2667195"/>
            <a:chOff x="446237" y="3733883"/>
            <a:chExt cx="5600995" cy="2667195"/>
          </a:xfrm>
        </p:grpSpPr>
        <p:pic>
          <p:nvPicPr>
            <p:cNvPr id="12" name="Picture 2" descr="My subjective ML timeline">
              <a:hlinkClick r:id="rId1"/>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139"/>
            <a:stretch>
              <a:fillRect/>
            </a:stretch>
          </p:blipFill>
          <p:spPr bwMode="auto">
            <a:xfrm>
              <a:off x="446237" y="4053839"/>
              <a:ext cx="5600995" cy="23472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y subjective ML timeline">
              <a:hlinkClick r:id="rId1"/>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1431"/>
            <a:stretch>
              <a:fillRect/>
            </a:stretch>
          </p:blipFill>
          <p:spPr bwMode="auto">
            <a:xfrm>
              <a:off x="446237" y="3733883"/>
              <a:ext cx="5600995" cy="31995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矩形 6"/>
          <p:cNvSpPr/>
          <p:nvPr/>
        </p:nvSpPr>
        <p:spPr>
          <a:xfrm>
            <a:off x="2055906" y="4795904"/>
            <a:ext cx="902811" cy="307777"/>
          </a:xfrm>
          <a:prstGeom prst="rect">
            <a:avLst/>
          </a:prstGeom>
        </p:spPr>
        <p:txBody>
          <a:bodyPr wrap="none">
            <a:spAutoFit/>
          </a:bodyPr>
          <a:lstStyle/>
          <a:p>
            <a:r>
              <a:rPr lang="zh-CN" altLang="en-US" sz="1400" b="1">
                <a:solidFill>
                  <a:srgbClr val="0070C0"/>
                </a:solidFill>
              </a:rPr>
              <a:t>连接主义</a:t>
            </a:r>
            <a:endParaRPr lang="en-US" altLang="zh-CN" sz="1400" b="1" dirty="0">
              <a:solidFill>
                <a:srgbClr val="0070C0"/>
              </a:solidFill>
            </a:endParaRPr>
          </a:p>
        </p:txBody>
      </p:sp>
      <p:sp>
        <p:nvSpPr>
          <p:cNvPr id="10" name="矩形 9"/>
          <p:cNvSpPr/>
          <p:nvPr/>
        </p:nvSpPr>
        <p:spPr>
          <a:xfrm>
            <a:off x="3974826" y="3411572"/>
            <a:ext cx="902811" cy="307777"/>
          </a:xfrm>
          <a:prstGeom prst="rect">
            <a:avLst/>
          </a:prstGeom>
        </p:spPr>
        <p:txBody>
          <a:bodyPr wrap="none">
            <a:spAutoFit/>
          </a:bodyPr>
          <a:lstStyle/>
          <a:p>
            <a:r>
              <a:rPr lang="zh-CN" altLang="en-US" sz="1400" b="1">
                <a:solidFill>
                  <a:srgbClr val="0070C0"/>
                </a:solidFill>
              </a:rPr>
              <a:t>统计学习</a:t>
            </a:r>
            <a:endParaRPr lang="en-US" altLang="zh-CN" sz="1400" b="1" dirty="0">
              <a:solidFill>
                <a:srgbClr val="0070C0"/>
              </a:solidFill>
            </a:endParaRPr>
          </a:p>
        </p:txBody>
      </p:sp>
      <p:sp>
        <p:nvSpPr>
          <p:cNvPr id="11" name="矩形 10"/>
          <p:cNvSpPr/>
          <p:nvPr/>
        </p:nvSpPr>
        <p:spPr>
          <a:xfrm>
            <a:off x="2958717" y="4321180"/>
            <a:ext cx="902811" cy="307777"/>
          </a:xfrm>
          <a:prstGeom prst="rect">
            <a:avLst/>
          </a:prstGeom>
        </p:spPr>
        <p:txBody>
          <a:bodyPr wrap="none">
            <a:spAutoFit/>
          </a:bodyPr>
          <a:lstStyle/>
          <a:p>
            <a:r>
              <a:rPr lang="zh-CN" altLang="en-US" sz="1400" b="1">
                <a:solidFill>
                  <a:srgbClr val="0070C0"/>
                </a:solidFill>
              </a:rPr>
              <a:t>符号主义</a:t>
            </a:r>
            <a:endParaRPr lang="en-US" altLang="zh-CN" sz="1400" b="1" dirty="0">
              <a:solidFill>
                <a:srgbClr val="0070C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244795" y="1857185"/>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机器学习</a:t>
            </a:r>
            <a:r>
              <a:rPr lang="zh-CN" altLang="en-US" dirty="0"/>
              <a:t>应用</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7" name="标题 1"/>
          <p:cNvSpPr txBox="1"/>
          <p:nvPr/>
        </p:nvSpPr>
        <p:spPr>
          <a:xfrm>
            <a:off x="298897" y="2565654"/>
            <a:ext cx="3706289"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latin typeface="+mn-ea"/>
                <a:cs typeface="+mj-cs"/>
              </a:defRPr>
            </a:lvl1pPr>
          </a:lstStyle>
          <a:p>
            <a:r>
              <a:rPr lang="zh-CN" altLang="en-US" sz="2400"/>
              <a:t>图片</a:t>
            </a:r>
            <a:r>
              <a:rPr lang="en-US" altLang="zh-CN" sz="2400"/>
              <a:t>/</a:t>
            </a:r>
            <a:r>
              <a:rPr lang="zh-CN" altLang="en-US" sz="2400"/>
              <a:t>手写识别</a:t>
            </a:r>
            <a:endParaRPr lang="zh-CN" altLang="en-US" sz="2400" dirty="0"/>
          </a:p>
        </p:txBody>
      </p:sp>
      <p:pic>
        <p:nvPicPr>
          <p:cNvPr id="5" name="图片 4"/>
          <p:cNvPicPr>
            <a:picLocks noChangeAspect="1"/>
          </p:cNvPicPr>
          <p:nvPr/>
        </p:nvPicPr>
        <p:blipFill>
          <a:blip r:embed="rId1"/>
          <a:stretch>
            <a:fillRect/>
          </a:stretch>
        </p:blipFill>
        <p:spPr>
          <a:xfrm rot="21062388">
            <a:off x="597941" y="3319272"/>
            <a:ext cx="2773681" cy="2280011"/>
          </a:xfrm>
          <a:prstGeom prst="rect">
            <a:avLst/>
          </a:prstGeom>
        </p:spPr>
      </p:pic>
      <p:sp>
        <p:nvSpPr>
          <p:cNvPr id="10" name="标题 1"/>
          <p:cNvSpPr txBox="1"/>
          <p:nvPr/>
        </p:nvSpPr>
        <p:spPr>
          <a:xfrm>
            <a:off x="4516111" y="2565654"/>
            <a:ext cx="2144269"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latin typeface="+mn-ea"/>
                <a:cs typeface="+mj-cs"/>
              </a:defRPr>
            </a:lvl1pPr>
          </a:lstStyle>
          <a:p>
            <a:r>
              <a:rPr lang="zh-CN" altLang="en-US" sz="2400" dirty="0"/>
              <a:t>人脸识别</a:t>
            </a:r>
            <a:endParaRPr lang="zh-CN" altLang="en-US" sz="2400" dirty="0"/>
          </a:p>
        </p:txBody>
      </p:sp>
      <p:pic>
        <p:nvPicPr>
          <p:cNvPr id="6" name="图片 5"/>
          <p:cNvPicPr>
            <a:picLocks noChangeAspect="1"/>
          </p:cNvPicPr>
          <p:nvPr/>
        </p:nvPicPr>
        <p:blipFill>
          <a:blip r:embed="rId2"/>
          <a:stretch>
            <a:fillRect/>
          </a:stretch>
        </p:blipFill>
        <p:spPr>
          <a:xfrm>
            <a:off x="4852539" y="3422904"/>
            <a:ext cx="3662811" cy="2618231"/>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a:blip r:embed="rId3"/>
          <a:stretch>
            <a:fillRect/>
          </a:stretch>
        </p:blipFill>
        <p:spPr>
          <a:xfrm rot="309572">
            <a:off x="1560223" y="4878782"/>
            <a:ext cx="2773681" cy="14775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206083" y="175923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en-US" altLang="zh-CN" sz="2400">
                <a:solidFill>
                  <a:schemeClr val="tx1"/>
                </a:solidFill>
              </a:rPr>
              <a:t>Computer vision</a:t>
            </a:r>
            <a:endParaRPr lang="zh-CN" altLang="en-US" sz="2400" dirty="0">
              <a:solidFill>
                <a:schemeClr val="tx1"/>
              </a:solidFill>
            </a:endParaRPr>
          </a:p>
        </p:txBody>
      </p:sp>
      <p:pic>
        <p:nvPicPr>
          <p:cNvPr id="17" name="Picture 2" descr="http://t1.baidu.com/it/u=3961157395,234576803&amp;fm=23&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3605" y="2709899"/>
            <a:ext cx="4088395" cy="22813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t1.baidu.com/it/u=1681073619,1251250488&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900" y="3850561"/>
            <a:ext cx="3785374" cy="25235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7" name="标题 1"/>
          <p:cNvSpPr txBox="1"/>
          <p:nvPr/>
        </p:nvSpPr>
        <p:spPr>
          <a:xfrm>
            <a:off x="298801" y="181740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latin typeface="+mn-ea"/>
                <a:cs typeface="+mj-cs"/>
              </a:defRPr>
            </a:lvl1pPr>
          </a:lstStyle>
          <a:p>
            <a:r>
              <a:rPr lang="zh-CN" altLang="en-US" sz="2400"/>
              <a:t>语音</a:t>
            </a:r>
            <a:r>
              <a:rPr lang="en-US" altLang="zh-CN" sz="2400"/>
              <a:t>/</a:t>
            </a:r>
            <a:r>
              <a:rPr lang="zh-CN" altLang="en-US" sz="2400"/>
              <a:t>语义识别</a:t>
            </a:r>
            <a:endParaRPr lang="zh-CN" altLang="en-US" sz="2400" dirty="0"/>
          </a:p>
        </p:txBody>
      </p:sp>
      <p:pic>
        <p:nvPicPr>
          <p:cNvPr id="3" name="图片 2"/>
          <p:cNvPicPr>
            <a:picLocks noChangeAspect="1"/>
          </p:cNvPicPr>
          <p:nvPr/>
        </p:nvPicPr>
        <p:blipFill rotWithShape="1">
          <a:blip r:embed="rId1"/>
          <a:srcRect b="54578"/>
          <a:stretch>
            <a:fillRect/>
          </a:stretch>
        </p:blipFill>
        <p:spPr>
          <a:xfrm>
            <a:off x="4684029" y="3258821"/>
            <a:ext cx="2023672" cy="3115056"/>
          </a:xfrm>
          <a:prstGeom prst="rect">
            <a:avLst/>
          </a:prstGeom>
        </p:spPr>
      </p:pic>
      <p:pic>
        <p:nvPicPr>
          <p:cNvPr id="12" name="图片 11"/>
          <p:cNvPicPr>
            <a:picLocks noChangeAspect="1"/>
          </p:cNvPicPr>
          <p:nvPr/>
        </p:nvPicPr>
        <p:blipFill rotWithShape="1">
          <a:blip r:embed="rId1"/>
          <a:srcRect t="45511"/>
          <a:stretch>
            <a:fillRect/>
          </a:stretch>
        </p:blipFill>
        <p:spPr>
          <a:xfrm>
            <a:off x="6882919" y="2674652"/>
            <a:ext cx="2023672" cy="3736848"/>
          </a:xfrm>
          <a:prstGeom prst="rect">
            <a:avLst/>
          </a:prstGeom>
        </p:spPr>
      </p:pic>
      <p:sp>
        <p:nvSpPr>
          <p:cNvPr id="8" name="矩形 7"/>
          <p:cNvSpPr/>
          <p:nvPr/>
        </p:nvSpPr>
        <p:spPr>
          <a:xfrm>
            <a:off x="4572000" y="2674652"/>
            <a:ext cx="2247731" cy="369332"/>
          </a:xfrm>
          <a:prstGeom prst="rect">
            <a:avLst/>
          </a:prstGeom>
        </p:spPr>
        <p:txBody>
          <a:bodyPr wrap="none">
            <a:spAutoFit/>
          </a:bodyPr>
          <a:lstStyle/>
          <a:p>
            <a:pPr marL="285750" indent="-285750">
              <a:buFont typeface="Arial" panose="020B0604020202020204" pitchFamily="34" charset="0"/>
              <a:buChar char="•"/>
            </a:pPr>
            <a:r>
              <a:rPr lang="zh-CN" altLang="en-US"/>
              <a:t>一个真实的案例</a:t>
            </a:r>
            <a:r>
              <a:rPr lang="en-US" altLang="zh-CN"/>
              <a:t>…</a:t>
            </a:r>
            <a:endParaRPr lang="zh-CN" altLang="en-US"/>
          </a:p>
        </p:txBody>
      </p:sp>
      <p:pic>
        <p:nvPicPr>
          <p:cNvPr id="3074" name="Picture 2" descr="https://gimg2.baidu.com/image_search/src=http%3A%2F%2Fimgq5.q578.com%2Fdf%2F0328%2F9adc5bf95d460931.jpg&amp;refer=http%3A%2F%2Fimgq5.q578.com&amp;app=2002&amp;size=f9999,10000&amp;q=a80&amp;n=0&amp;g=0n&amp;fmt=auto?sec=1664656360&amp;t=ee7ce69b33643210f4c6f77df5b0595f"/>
          <p:cNvPicPr>
            <a:picLocks noChangeAspect="1" noChangeArrowheads="1"/>
          </p:cNvPicPr>
          <p:nvPr/>
        </p:nvPicPr>
        <p:blipFill rotWithShape="1">
          <a:blip r:embed="rId2">
            <a:extLst>
              <a:ext uri="{28A0092B-C50C-407E-A947-70E740481C1C}">
                <a14:useLocalDpi xmlns:a14="http://schemas.microsoft.com/office/drawing/2010/main" val="0"/>
              </a:ext>
            </a:extLst>
          </a:blip>
          <a:srcRect t="35334" b="37733"/>
          <a:stretch>
            <a:fillRect/>
          </a:stretch>
        </p:blipFill>
        <p:spPr bwMode="auto">
          <a:xfrm>
            <a:off x="480419" y="5618323"/>
            <a:ext cx="3711178" cy="562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3"/>
          <a:stretch>
            <a:fillRect/>
          </a:stretch>
        </p:blipFill>
        <p:spPr>
          <a:xfrm>
            <a:off x="480419" y="2926715"/>
            <a:ext cx="3711179" cy="251326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98754" y="2501098"/>
            <a:ext cx="6781800" cy="4037815"/>
          </a:xfrm>
          <a:prstGeom prst="rect">
            <a:avLst/>
          </a:prstGeom>
        </p:spPr>
      </p:pic>
      <p:sp>
        <p:nvSpPr>
          <p:cNvPr id="5" name="标题 1"/>
          <p:cNvSpPr txBox="1"/>
          <p:nvPr/>
        </p:nvSpPr>
        <p:spPr>
          <a:xfrm>
            <a:off x="243937" y="1751140"/>
            <a:ext cx="4181759"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latin typeface="+mn-ea"/>
                <a:cs typeface="+mj-cs"/>
              </a:defRPr>
            </a:lvl1pPr>
          </a:lstStyle>
          <a:p>
            <a:r>
              <a:rPr lang="zh-CN" altLang="en-US" sz="2400"/>
              <a:t>相关内容聚合</a:t>
            </a:r>
            <a:endParaRPr lang="zh-CN" altLang="en-US" sz="2400" dirty="0"/>
          </a:p>
        </p:txBody>
      </p:sp>
      <p:sp>
        <p:nvSpPr>
          <p:cNvPr id="6" name="矩形: 圆角 5"/>
          <p:cNvSpPr/>
          <p:nvPr/>
        </p:nvSpPr>
        <p:spPr>
          <a:xfrm>
            <a:off x="6066971" y="4253436"/>
            <a:ext cx="1413583" cy="2268800"/>
          </a:xfrm>
          <a:prstGeom prst="roundRect">
            <a:avLst>
              <a:gd name="adj" fmla="val 664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298801" y="173046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2400" b="1">
                <a:latin typeface="+mn-ea"/>
                <a:cs typeface="+mj-cs"/>
              </a:defRPr>
            </a:lvl1pPr>
          </a:lstStyle>
          <a:p>
            <a:r>
              <a:rPr lang="en-US" altLang="zh-CN"/>
              <a:t>Financial Information</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pic>
        <p:nvPicPr>
          <p:cNvPr id="2" name="图片 1"/>
          <p:cNvPicPr>
            <a:picLocks noChangeAspect="1"/>
          </p:cNvPicPr>
          <p:nvPr/>
        </p:nvPicPr>
        <p:blipFill>
          <a:blip r:embed="rId1"/>
          <a:stretch>
            <a:fillRect/>
          </a:stretch>
        </p:blipFill>
        <p:spPr>
          <a:xfrm>
            <a:off x="835152" y="2857073"/>
            <a:ext cx="7248906" cy="308481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a:xfrm>
            <a:off x="394333" y="2481272"/>
            <a:ext cx="6318702" cy="3629862"/>
          </a:xfrm>
        </p:spPr>
        <p:txBody>
          <a:bodyPr/>
          <a:lstStyle/>
          <a:p>
            <a:r>
              <a:rPr lang="en-US" altLang="zh-CN" sz="2300" dirty="0"/>
              <a:t>Gene</a:t>
            </a:r>
            <a:endParaRPr lang="zh-CN" altLang="en-US" sz="2300" dirty="0"/>
          </a:p>
        </p:txBody>
      </p:sp>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6" name="标题 1"/>
          <p:cNvSpPr txBox="1"/>
          <p:nvPr/>
        </p:nvSpPr>
        <p:spPr>
          <a:xfrm>
            <a:off x="298801" y="1716417"/>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latin typeface="+mn-ea"/>
                <a:cs typeface="+mj-cs"/>
              </a:defRPr>
            </a:lvl1pPr>
          </a:lstStyle>
          <a:p>
            <a:r>
              <a:rPr lang="en-US" altLang="zh-CN" sz="2400"/>
              <a:t>Bioinformatics</a:t>
            </a:r>
            <a:endParaRPr lang="zh-CN" altLang="en-US" sz="2400" dirty="0"/>
          </a:p>
        </p:txBody>
      </p:sp>
      <p:pic>
        <p:nvPicPr>
          <p:cNvPr id="7"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1728"/>
          <a:stretch>
            <a:fillRect/>
          </a:stretch>
        </p:blipFill>
        <p:spPr bwMode="auto">
          <a:xfrm>
            <a:off x="4050125" y="2780093"/>
            <a:ext cx="4841751" cy="3693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76" y="2394790"/>
            <a:ext cx="4179622" cy="2343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317946" y="1543462"/>
            <a:ext cx="8594405" cy="206537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zh-CN" altLang="en-US" sz="4000" b="1">
                <a:solidFill>
                  <a:srgbClr val="C00000"/>
                </a:solidFill>
                <a:latin typeface="+mn-ea"/>
                <a:ea typeface="+mn-ea"/>
              </a:rPr>
              <a:t>模式识别与</a:t>
            </a:r>
            <a:r>
              <a:rPr lang="zh-CN" altLang="en-US" sz="4000" b="1">
                <a:solidFill>
                  <a:srgbClr val="C00000"/>
                </a:solidFill>
                <a:latin typeface="+mn-ea"/>
                <a:ea typeface="+mn-ea"/>
                <a:sym typeface="+mn-ea"/>
              </a:rPr>
              <a:t>统计</a:t>
            </a:r>
            <a:r>
              <a:rPr lang="zh-CN" altLang="en-US" sz="4000" b="1">
                <a:solidFill>
                  <a:srgbClr val="C00000"/>
                </a:solidFill>
                <a:latin typeface="+mn-ea"/>
                <a:ea typeface="+mn-ea"/>
              </a:rPr>
              <a:t>学习</a:t>
            </a:r>
            <a:endParaRPr lang="en-US" altLang="zh-CN" sz="4000" b="1" dirty="0">
              <a:solidFill>
                <a:srgbClr val="C00000"/>
              </a:solidFill>
              <a:latin typeface="+mn-ea"/>
              <a:ea typeface="+mn-ea"/>
            </a:endParaRPr>
          </a:p>
          <a:p>
            <a:pPr>
              <a:lnSpc>
                <a:spcPct val="110000"/>
              </a:lnSpc>
            </a:pPr>
            <a:r>
              <a:rPr lang="en-US" altLang="zh-CN" sz="3300" b="1" dirty="0">
                <a:solidFill>
                  <a:srgbClr val="C00000"/>
                </a:solidFill>
                <a:latin typeface="+mn-ea"/>
                <a:ea typeface="+mn-ea"/>
              </a:rPr>
              <a:t>Pattern Recognition and </a:t>
            </a:r>
            <a:r>
              <a:rPr lang="en-US" altLang="zh-CN" sz="3300" b="1">
                <a:solidFill>
                  <a:srgbClr val="C00000"/>
                </a:solidFill>
                <a:latin typeface="+mn-ea"/>
                <a:ea typeface="+mn-ea"/>
                <a:sym typeface="+mn-ea"/>
              </a:rPr>
              <a:t>Statistical</a:t>
            </a:r>
            <a:r>
              <a:rPr lang="en-US" altLang="zh-CN" sz="3300" b="1" dirty="0">
                <a:solidFill>
                  <a:srgbClr val="C00000"/>
                </a:solidFill>
                <a:latin typeface="+mn-ea"/>
                <a:ea typeface="+mn-ea"/>
              </a:rPr>
              <a:t> Learning</a:t>
            </a:r>
            <a:endParaRPr lang="zh-CN" altLang="en-US" sz="3300" b="1" dirty="0">
              <a:solidFill>
                <a:srgbClr val="C00000"/>
              </a:solidFill>
              <a:latin typeface="+mn-ea"/>
              <a:ea typeface="+mn-ea"/>
            </a:endParaRPr>
          </a:p>
        </p:txBody>
      </p:sp>
      <p:sp>
        <p:nvSpPr>
          <p:cNvPr id="10" name="内容占位符 6"/>
          <p:cNvSpPr>
            <a:spLocks noGrp="1"/>
          </p:cNvSpPr>
          <p:nvPr>
            <p:ph idx="1"/>
          </p:nvPr>
        </p:nvSpPr>
        <p:spPr>
          <a:xfrm>
            <a:off x="244797" y="3933690"/>
            <a:ext cx="8654411" cy="2170954"/>
          </a:xfrm>
        </p:spPr>
        <p:txBody>
          <a:bodyPr>
            <a:normAutofit lnSpcReduction="20000"/>
          </a:bodyPr>
          <a:lstStyle/>
          <a:p>
            <a:pPr>
              <a:lnSpc>
                <a:spcPct val="150000"/>
              </a:lnSpc>
            </a:pPr>
            <a:r>
              <a:rPr lang="zh-CN" altLang="en-US" sz="3200" b="1">
                <a:solidFill>
                  <a:schemeClr val="accent1">
                    <a:lumMod val="50000"/>
                  </a:schemeClr>
                </a:solidFill>
                <a:latin typeface="+mn-ea"/>
              </a:rPr>
              <a:t>教师</a:t>
            </a:r>
            <a:endParaRPr lang="en-US" altLang="zh-CN" sz="3200" b="1" dirty="0">
              <a:solidFill>
                <a:schemeClr val="accent1">
                  <a:lumMod val="50000"/>
                </a:schemeClr>
              </a:solidFill>
              <a:latin typeface="+mn-ea"/>
            </a:endParaRPr>
          </a:p>
          <a:p>
            <a:pPr marL="0" indent="0">
              <a:lnSpc>
                <a:spcPct val="150000"/>
              </a:lnSpc>
              <a:buNone/>
            </a:pPr>
            <a:r>
              <a:rPr lang="zh-CN" altLang="en-US">
                <a:latin typeface="+mn-ea"/>
              </a:rPr>
              <a:t>  陶阳</a:t>
            </a:r>
            <a:r>
              <a:rPr lang="en-US" altLang="zh-CN" dirty="0">
                <a:latin typeface="+mn-ea"/>
              </a:rPr>
              <a:t>,</a:t>
            </a:r>
            <a:r>
              <a:rPr lang="zh-CN" altLang="en-US">
                <a:latin typeface="+mn-ea"/>
              </a:rPr>
              <a:t>  </a:t>
            </a:r>
            <a:r>
              <a:rPr lang="en-US" altLang="zh-CN" dirty="0">
                <a:latin typeface="+mn-ea"/>
              </a:rPr>
              <a:t>taoyang@ecust.edu.cn</a:t>
            </a:r>
            <a:endParaRPr lang="en-US" altLang="zh-CN">
              <a:latin typeface="+mn-ea"/>
            </a:endParaRPr>
          </a:p>
          <a:p>
            <a:pPr marL="0" indent="0">
              <a:lnSpc>
                <a:spcPct val="150000"/>
              </a:lnSpc>
              <a:buNone/>
            </a:pPr>
            <a:r>
              <a:rPr lang="zh-CN" altLang="en-US">
                <a:latin typeface="+mn-ea"/>
              </a:rPr>
              <a:t>  </a:t>
            </a:r>
            <a:r>
              <a:rPr lang="zh-CN" altLang="en-US">
                <a:latin typeface="+mn-ea"/>
              </a:rPr>
              <a:t>赵海涛，haitaozhao@ecust.edu.cn</a:t>
            </a:r>
            <a:endParaRPr lang="zh-CN" altLang="en-US">
              <a:latin typeface="+mn-ea"/>
            </a:endParaRPr>
          </a:p>
        </p:txBody>
      </p:sp>
      <p:sp>
        <p:nvSpPr>
          <p:cNvPr id="11"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6" name="标题 1"/>
          <p:cNvSpPr txBox="1"/>
          <p:nvPr/>
        </p:nvSpPr>
        <p:spPr>
          <a:xfrm>
            <a:off x="298801" y="1722291"/>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latin typeface="+mn-ea"/>
                <a:cs typeface="+mj-cs"/>
              </a:defRPr>
            </a:lvl1pPr>
          </a:lstStyle>
          <a:p>
            <a:r>
              <a:rPr lang="en-US" altLang="zh-CN" sz="2400"/>
              <a:t>Medical science</a:t>
            </a:r>
            <a:endParaRPr lang="zh-CN" altLang="en-US" sz="2400" dirty="0"/>
          </a:p>
        </p:txBody>
      </p:sp>
      <p:pic>
        <p:nvPicPr>
          <p:cNvPr id="7" name="图片 6"/>
          <p:cNvPicPr>
            <a:picLocks noChangeAspect="1"/>
          </p:cNvPicPr>
          <p:nvPr/>
        </p:nvPicPr>
        <p:blipFill>
          <a:blip r:embed="rId1"/>
          <a:stretch>
            <a:fillRect/>
          </a:stretch>
        </p:blipFill>
        <p:spPr>
          <a:xfrm>
            <a:off x="298801" y="2293220"/>
            <a:ext cx="4086017" cy="3607708"/>
          </a:xfrm>
          <a:prstGeom prst="rect">
            <a:avLst/>
          </a:prstGeom>
        </p:spPr>
      </p:pic>
      <p:pic>
        <p:nvPicPr>
          <p:cNvPr id="4" name="图片 3"/>
          <p:cNvPicPr>
            <a:picLocks noChangeAspect="1"/>
          </p:cNvPicPr>
          <p:nvPr/>
        </p:nvPicPr>
        <p:blipFill>
          <a:blip r:embed="rId2"/>
          <a:stretch>
            <a:fillRect/>
          </a:stretch>
        </p:blipFill>
        <p:spPr>
          <a:xfrm>
            <a:off x="3469955" y="3296750"/>
            <a:ext cx="5463910" cy="31751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1"/>
          </p:nvPr>
        </p:nvSpPr>
        <p:spPr>
          <a:xfrm>
            <a:off x="628650" y="2905831"/>
            <a:ext cx="7886700" cy="3629862"/>
          </a:xfrm>
        </p:spPr>
        <p:txBody>
          <a:bodyPr>
            <a:normAutofit/>
          </a:bodyPr>
          <a:lstStyle/>
          <a:p>
            <a:pPr>
              <a:lnSpc>
                <a:spcPct val="100000"/>
              </a:lnSpc>
            </a:pPr>
            <a:r>
              <a:rPr lang="en-US" altLang="zh-CN" sz="2000" dirty="0"/>
              <a:t>“</a:t>
            </a:r>
            <a:r>
              <a:rPr lang="zh-CN" altLang="en-US" sz="2000" dirty="0"/>
              <a:t>机器学习是一门人工智能的科学</a:t>
            </a:r>
            <a:r>
              <a:rPr lang="en-US" altLang="zh-CN" sz="2000" dirty="0"/>
              <a:t>, </a:t>
            </a:r>
            <a:r>
              <a:rPr lang="zh-CN" altLang="en-US" sz="2000" dirty="0"/>
              <a:t>该领域的主要研究对象是人工智能</a:t>
            </a:r>
            <a:r>
              <a:rPr lang="en-US" altLang="zh-CN" sz="2000" dirty="0"/>
              <a:t>, </a:t>
            </a:r>
            <a:r>
              <a:rPr lang="zh-CN" altLang="en-US" sz="2000" dirty="0"/>
              <a:t>特别是如何在</a:t>
            </a:r>
            <a:r>
              <a:rPr lang="zh-CN" altLang="en-US" sz="2000" b="1" dirty="0">
                <a:solidFill>
                  <a:srgbClr val="0070C0"/>
                </a:solidFill>
              </a:rPr>
              <a:t>经验学习</a:t>
            </a:r>
            <a:r>
              <a:rPr lang="zh-CN" altLang="en-US" sz="2000" dirty="0"/>
              <a:t>中</a:t>
            </a:r>
            <a:r>
              <a:rPr lang="zh-CN" altLang="en-US" sz="2000" b="1" dirty="0">
                <a:solidFill>
                  <a:srgbClr val="0070C0"/>
                </a:solidFill>
              </a:rPr>
              <a:t>改善具体算法的性能</a:t>
            </a:r>
            <a:r>
              <a:rPr lang="en-US" altLang="zh-CN" sz="2000" dirty="0"/>
              <a:t>.”</a:t>
            </a:r>
            <a:endParaRPr lang="en-US" altLang="zh-CN" sz="2000" dirty="0"/>
          </a:p>
          <a:p>
            <a:pPr>
              <a:lnSpc>
                <a:spcPct val="100000"/>
              </a:lnSpc>
            </a:pPr>
            <a:r>
              <a:rPr lang="en-US" altLang="zh-CN" sz="2000" dirty="0"/>
              <a:t>“</a:t>
            </a:r>
            <a:r>
              <a:rPr lang="zh-CN" altLang="en-US" sz="2000" dirty="0"/>
              <a:t>机器学习是对能</a:t>
            </a:r>
            <a:r>
              <a:rPr lang="zh-CN" altLang="en-US" sz="2000" b="1" dirty="0">
                <a:solidFill>
                  <a:srgbClr val="0070C0"/>
                </a:solidFill>
              </a:rPr>
              <a:t>通过经验自动改进</a:t>
            </a:r>
            <a:r>
              <a:rPr lang="zh-CN" altLang="en-US" sz="2000" dirty="0"/>
              <a:t>的计算机算法的研究</a:t>
            </a:r>
            <a:r>
              <a:rPr lang="en-US" altLang="zh-CN" sz="2000" dirty="0"/>
              <a:t>.”</a:t>
            </a:r>
            <a:r>
              <a:rPr lang="zh-CN" altLang="en-US" sz="2000" dirty="0"/>
              <a:t> </a:t>
            </a:r>
            <a:endParaRPr lang="en-US" altLang="zh-CN" sz="2000" dirty="0"/>
          </a:p>
          <a:p>
            <a:pPr>
              <a:lnSpc>
                <a:spcPct val="100000"/>
              </a:lnSpc>
            </a:pPr>
            <a:r>
              <a:rPr lang="en-US" altLang="zh-CN" sz="2000" dirty="0"/>
              <a:t>“</a:t>
            </a:r>
            <a:r>
              <a:rPr lang="zh-CN" altLang="en-US" sz="2000" dirty="0"/>
              <a:t>机器学习是用</a:t>
            </a:r>
            <a:r>
              <a:rPr lang="zh-CN" altLang="en-US" sz="2000" b="1" dirty="0">
                <a:solidFill>
                  <a:srgbClr val="0070C0"/>
                </a:solidFill>
              </a:rPr>
              <a:t>数据</a:t>
            </a:r>
            <a:r>
              <a:rPr lang="zh-CN" altLang="en-US" sz="2000" dirty="0"/>
              <a:t>或</a:t>
            </a:r>
            <a:r>
              <a:rPr lang="zh-CN" altLang="en-US" sz="2000" b="1" dirty="0">
                <a:solidFill>
                  <a:srgbClr val="0070C0"/>
                </a:solidFill>
              </a:rPr>
              <a:t>以往的经验</a:t>
            </a:r>
            <a:r>
              <a:rPr lang="en-US" altLang="zh-CN" sz="2000" dirty="0"/>
              <a:t>, </a:t>
            </a:r>
            <a:r>
              <a:rPr lang="zh-CN" altLang="en-US" sz="2000" dirty="0"/>
              <a:t>以此</a:t>
            </a:r>
            <a:r>
              <a:rPr lang="zh-CN" altLang="en-US" sz="2000" b="1" dirty="0">
                <a:solidFill>
                  <a:srgbClr val="0070C0"/>
                </a:solidFill>
              </a:rPr>
              <a:t>优化计算机程序的性能</a:t>
            </a:r>
            <a:r>
              <a:rPr lang="zh-CN" altLang="en-US" sz="2000" dirty="0"/>
              <a:t>标准</a:t>
            </a:r>
            <a:r>
              <a:rPr lang="en-US" altLang="zh-CN" sz="2000" dirty="0"/>
              <a:t>.”</a:t>
            </a:r>
            <a:endParaRPr lang="en-US" altLang="zh-CN" sz="2000" dirty="0"/>
          </a:p>
          <a:p>
            <a:pPr marL="0" indent="0">
              <a:buNone/>
            </a:pPr>
            <a:r>
              <a:rPr lang="zh-CN" altLang="en-US" sz="2000" dirty="0"/>
              <a:t> </a:t>
            </a:r>
            <a:endParaRPr lang="en-US" altLang="zh-CN" sz="2000" dirty="0"/>
          </a:p>
          <a:p>
            <a:r>
              <a:rPr lang="zh-CN" altLang="en-US" sz="2000" b="1" dirty="0">
                <a:solidFill>
                  <a:srgbClr val="C00000"/>
                </a:solidFill>
              </a:rPr>
              <a:t>英文定义</a:t>
            </a:r>
            <a:r>
              <a:rPr lang="en-US" altLang="zh-CN" sz="2000" b="1" dirty="0">
                <a:solidFill>
                  <a:srgbClr val="C00000"/>
                </a:solidFill>
              </a:rPr>
              <a:t>: </a:t>
            </a:r>
            <a:endParaRPr lang="en-US" altLang="zh-CN" sz="2000" b="1" dirty="0">
              <a:solidFill>
                <a:srgbClr val="C00000"/>
              </a:solidFill>
            </a:endParaRPr>
          </a:p>
          <a:p>
            <a:pPr marL="0" indent="0">
              <a:buNone/>
            </a:pPr>
            <a:r>
              <a:rPr lang="en-US" altLang="zh-CN" sz="2000" b="1" dirty="0">
                <a:solidFill>
                  <a:srgbClr val="C00000"/>
                </a:solidFill>
                <a:latin typeface="+mj-ea"/>
                <a:ea typeface="+mj-ea"/>
              </a:rPr>
              <a:t>   </a:t>
            </a:r>
            <a:r>
              <a:rPr lang="en-US" altLang="zh-CN" sz="2000" dirty="0">
                <a:latin typeface="+mj-ea"/>
                <a:ea typeface="+mj-ea"/>
              </a:rPr>
              <a:t>A </a:t>
            </a:r>
            <a:r>
              <a:rPr lang="en-US" altLang="zh-CN" sz="2000" b="1" dirty="0">
                <a:solidFill>
                  <a:srgbClr val="0070C0"/>
                </a:solidFill>
              </a:rPr>
              <a:t>computer program</a:t>
            </a:r>
            <a:r>
              <a:rPr lang="en-US" altLang="zh-CN" sz="2000" dirty="0">
                <a:latin typeface="+mj-ea"/>
                <a:ea typeface="+mj-ea"/>
              </a:rPr>
              <a:t> is said to </a:t>
            </a:r>
            <a:r>
              <a:rPr lang="en-US" altLang="zh-CN" sz="2000" b="1" dirty="0">
                <a:solidFill>
                  <a:srgbClr val="0070C0"/>
                </a:solidFill>
              </a:rPr>
              <a:t>learn from experience </a:t>
            </a:r>
            <a:r>
              <a:rPr lang="en-US" altLang="zh-CN" sz="2000" dirty="0">
                <a:latin typeface="+mj-ea"/>
                <a:ea typeface="+mj-ea"/>
              </a:rPr>
              <a:t>E with respect to some class of tasks T and performance measure P, if its </a:t>
            </a:r>
            <a:r>
              <a:rPr lang="en-US" altLang="zh-CN" sz="2000" b="1" dirty="0">
                <a:solidFill>
                  <a:srgbClr val="0070C0"/>
                </a:solidFill>
              </a:rPr>
              <a:t>performance at tasks in T, as measured by P, improves with experience E</a:t>
            </a:r>
            <a:r>
              <a:rPr lang="en-US" altLang="zh-CN" sz="2000" dirty="0">
                <a:latin typeface="+mj-ea"/>
                <a:ea typeface="+mj-ea"/>
              </a:rPr>
              <a:t>.</a:t>
            </a:r>
            <a:endParaRPr lang="zh-CN" altLang="en-US" sz="2400" dirty="0">
              <a:latin typeface="+mj-ea"/>
              <a:ea typeface="+mj-ea"/>
            </a:endParaRPr>
          </a:p>
        </p:txBody>
      </p:sp>
      <p:sp>
        <p:nvSpPr>
          <p:cNvPr id="13" name="标题 1"/>
          <p:cNvSpPr txBox="1"/>
          <p:nvPr/>
        </p:nvSpPr>
        <p:spPr>
          <a:xfrm>
            <a:off x="244795"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en-US" altLang="zh-CN" dirty="0"/>
              <a:t>(</a:t>
            </a:r>
            <a:r>
              <a:rPr lang="zh-CN" altLang="en-US" dirty="0"/>
              <a:t>统计</a:t>
            </a:r>
            <a:r>
              <a:rPr lang="en-US" altLang="zh-CN" dirty="0"/>
              <a:t>) </a:t>
            </a:r>
            <a:r>
              <a:rPr lang="zh-CN" altLang="en-US" dirty="0"/>
              <a:t>机器学习定义</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5875" y="2403784"/>
            <a:ext cx="1495022" cy="502620"/>
          </a:xfrm>
          <a:prstGeom prst="rect">
            <a:avLst/>
          </a:prstGeom>
        </p:spPr>
      </p:pic>
      <p:sp>
        <p:nvSpPr>
          <p:cNvPr id="12" name="内容占位符 6"/>
          <p:cNvSpPr>
            <a:spLocks noGrp="1"/>
          </p:cNvSpPr>
          <p:nvPr>
            <p:ph idx="1"/>
          </p:nvPr>
        </p:nvSpPr>
        <p:spPr>
          <a:xfrm>
            <a:off x="244797" y="2949817"/>
            <a:ext cx="8654411" cy="3170567"/>
          </a:xfrm>
        </p:spPr>
        <p:txBody>
          <a:bodyPr>
            <a:normAutofit fontScale="32500" lnSpcReduction="20000"/>
          </a:bodyPr>
          <a:lstStyle/>
          <a:p>
            <a:r>
              <a:rPr lang="zh-CN" altLang="en-US" sz="7100" b="1" dirty="0">
                <a:solidFill>
                  <a:srgbClr val="C00000"/>
                </a:solidFill>
              </a:rPr>
              <a:t>定义</a:t>
            </a:r>
            <a:r>
              <a:rPr lang="en-US" altLang="zh-CN" sz="7100" b="1" dirty="0">
                <a:solidFill>
                  <a:srgbClr val="C00000"/>
                </a:solidFill>
              </a:rPr>
              <a:t>1</a:t>
            </a:r>
            <a:endParaRPr lang="en-US" altLang="zh-CN" sz="7100" b="1" dirty="0">
              <a:solidFill>
                <a:srgbClr val="C00000"/>
              </a:solidFill>
            </a:endParaRPr>
          </a:p>
          <a:p>
            <a:pPr>
              <a:lnSpc>
                <a:spcPct val="160000"/>
              </a:lnSpc>
              <a:spcBef>
                <a:spcPts val="600"/>
              </a:spcBef>
            </a:pPr>
            <a:r>
              <a:rPr lang="zh-CN" altLang="en-US" sz="5500" b="1" dirty="0"/>
              <a:t>机器学习</a:t>
            </a:r>
            <a:r>
              <a:rPr lang="zh-CN" altLang="en-US" sz="5500" dirty="0"/>
              <a:t>是近</a:t>
            </a:r>
            <a:r>
              <a:rPr lang="en-US" altLang="zh-CN" sz="5500" dirty="0"/>
              <a:t>20</a:t>
            </a:r>
            <a:r>
              <a:rPr lang="zh-CN" altLang="en-US" sz="5500" dirty="0"/>
              <a:t>多年兴起的一门</a:t>
            </a:r>
            <a:r>
              <a:rPr lang="zh-CN" altLang="en-US" sz="5500" b="1" dirty="0">
                <a:solidFill>
                  <a:srgbClr val="0070C0"/>
                </a:solidFill>
              </a:rPr>
              <a:t>多领域交叉学科</a:t>
            </a:r>
            <a:r>
              <a:rPr lang="en-US" altLang="zh-CN" sz="5500" b="1" dirty="0">
                <a:solidFill>
                  <a:srgbClr val="0070C0"/>
                </a:solidFill>
              </a:rPr>
              <a:t>, </a:t>
            </a:r>
            <a:r>
              <a:rPr lang="zh-CN" altLang="en-US" sz="5500" b="1" dirty="0">
                <a:solidFill>
                  <a:srgbClr val="0070C0"/>
                </a:solidFill>
              </a:rPr>
              <a:t>涉及概率论</a:t>
            </a:r>
            <a:r>
              <a:rPr lang="zh-CN" altLang="en-US" sz="6500" dirty="0">
                <a:solidFill>
                  <a:srgbClr val="0070C0"/>
                </a:solidFill>
              </a:rPr>
              <a:t>、</a:t>
            </a:r>
            <a:r>
              <a:rPr lang="zh-CN" altLang="en-US" sz="5500" b="1" dirty="0">
                <a:solidFill>
                  <a:srgbClr val="0070C0"/>
                </a:solidFill>
              </a:rPr>
              <a:t>统计学、逼近论、凸分析、算法复杂度理论</a:t>
            </a:r>
            <a:r>
              <a:rPr lang="zh-CN" altLang="en-US" sz="5500" dirty="0"/>
              <a:t>等多门学科</a:t>
            </a:r>
            <a:r>
              <a:rPr lang="en-US" altLang="zh-CN" sz="5500" dirty="0"/>
              <a:t>. </a:t>
            </a:r>
            <a:r>
              <a:rPr lang="zh-CN" altLang="en-US" sz="5500" dirty="0"/>
              <a:t>机器学习理论主要是设计和分析一些让计算机可以</a:t>
            </a:r>
            <a:r>
              <a:rPr lang="zh-CN" altLang="en-US" sz="5500" b="1" dirty="0">
                <a:solidFill>
                  <a:srgbClr val="0070C0"/>
                </a:solidFill>
              </a:rPr>
              <a:t>自动“学习”</a:t>
            </a:r>
            <a:r>
              <a:rPr lang="zh-CN" altLang="en-US" sz="5500" dirty="0"/>
              <a:t>的算法</a:t>
            </a:r>
            <a:r>
              <a:rPr lang="en-US" altLang="zh-CN" sz="5500" dirty="0"/>
              <a:t>. </a:t>
            </a:r>
            <a:r>
              <a:rPr lang="en-US" altLang="zh-CN" sz="3200" dirty="0"/>
              <a:t> </a:t>
            </a:r>
            <a:endParaRPr lang="en-US" altLang="zh-CN" sz="3200" dirty="0"/>
          </a:p>
          <a:p>
            <a:pPr>
              <a:lnSpc>
                <a:spcPct val="160000"/>
              </a:lnSpc>
              <a:spcBef>
                <a:spcPts val="600"/>
              </a:spcBef>
            </a:pPr>
            <a:r>
              <a:rPr lang="zh-CN" altLang="en-US" sz="5500" b="1" dirty="0"/>
              <a:t>机器学习算法</a:t>
            </a:r>
            <a:r>
              <a:rPr lang="zh-CN" altLang="en-US" sz="5500" dirty="0"/>
              <a:t>是一类从数据中自动分析获得规律</a:t>
            </a:r>
            <a:r>
              <a:rPr lang="en-US" altLang="zh-CN" sz="5500" dirty="0"/>
              <a:t>, </a:t>
            </a:r>
            <a:r>
              <a:rPr lang="zh-CN" altLang="en-US" sz="5500" dirty="0"/>
              <a:t>并利用规律对未知数据进行预测的算法</a:t>
            </a:r>
            <a:r>
              <a:rPr lang="en-US" altLang="zh-CN" sz="5500" dirty="0"/>
              <a:t>. </a:t>
            </a:r>
            <a:r>
              <a:rPr lang="zh-CN" altLang="en-US" sz="5500" dirty="0"/>
              <a:t>因为学习算法中涉及了大量的统计学理论</a:t>
            </a:r>
            <a:r>
              <a:rPr lang="en-US" altLang="zh-CN" sz="5500" dirty="0"/>
              <a:t>, </a:t>
            </a:r>
            <a:r>
              <a:rPr lang="zh-CN" altLang="en-US" sz="5500" b="1" dirty="0">
                <a:solidFill>
                  <a:srgbClr val="0070C0"/>
                </a:solidFill>
              </a:rPr>
              <a:t>机器学习与统计推断学联系尤为密切</a:t>
            </a:r>
            <a:r>
              <a:rPr lang="en-US" altLang="zh-CN" sz="5500" b="1" dirty="0">
                <a:solidFill>
                  <a:srgbClr val="0070C0"/>
                </a:solidFill>
              </a:rPr>
              <a:t>, </a:t>
            </a:r>
            <a:r>
              <a:rPr lang="zh-CN" altLang="en-US" sz="5500" b="1" dirty="0">
                <a:solidFill>
                  <a:srgbClr val="0070C0"/>
                </a:solidFill>
              </a:rPr>
              <a:t>也被称为统计学习理论</a:t>
            </a:r>
            <a:r>
              <a:rPr lang="en-US" altLang="zh-CN" sz="5500" b="1" dirty="0">
                <a:solidFill>
                  <a:srgbClr val="0070C0"/>
                </a:solidFill>
              </a:rPr>
              <a:t>.</a:t>
            </a:r>
            <a:r>
              <a:rPr lang="zh-CN" altLang="en-US" sz="5500" b="1" dirty="0">
                <a:solidFill>
                  <a:srgbClr val="0070C0"/>
                </a:solidFill>
              </a:rPr>
              <a:t> </a:t>
            </a:r>
            <a:endParaRPr lang="zh-CN" altLang="en-US" sz="5500" dirty="0"/>
          </a:p>
        </p:txBody>
      </p:sp>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2" name="标题 1"/>
          <p:cNvSpPr txBox="1"/>
          <p:nvPr/>
        </p:nvSpPr>
        <p:spPr>
          <a:xfrm>
            <a:off x="244795"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en-US" altLang="zh-CN" dirty="0"/>
              <a:t>(</a:t>
            </a:r>
            <a:r>
              <a:rPr lang="zh-CN" altLang="en-US" dirty="0"/>
              <a:t>统计</a:t>
            </a:r>
            <a:r>
              <a:rPr lang="en-US" altLang="zh-CN" dirty="0"/>
              <a:t>) </a:t>
            </a:r>
            <a:r>
              <a:rPr lang="zh-CN" altLang="en-US" dirty="0"/>
              <a:t>机器学习定义</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1147470" y="2768622"/>
            <a:ext cx="7277202" cy="3629862"/>
          </a:xfrm>
        </p:spPr>
        <p:txBody>
          <a:bodyPr>
            <a:normAutofit lnSpcReduction="10000"/>
          </a:bodyPr>
          <a:lstStyle/>
          <a:p>
            <a:pPr marL="0" indent="0">
              <a:lnSpc>
                <a:spcPct val="100000"/>
              </a:lnSpc>
              <a:buNone/>
            </a:pPr>
            <a:r>
              <a:rPr lang="zh-CN" altLang="en-US" sz="2500" dirty="0">
                <a:latin typeface="+mn-ea"/>
              </a:rPr>
              <a:t>统计学                              机器学习</a:t>
            </a:r>
            <a:br>
              <a:rPr lang="zh-CN" altLang="en-US" dirty="0">
                <a:latin typeface="+mn-ea"/>
              </a:rPr>
            </a:br>
            <a:r>
              <a:rPr lang="en-US" altLang="zh-CN" dirty="0">
                <a:latin typeface="+mn-ea"/>
              </a:rPr>
              <a:t>———————————–———————</a:t>
            </a:r>
            <a:br>
              <a:rPr lang="en-US" altLang="zh-CN" dirty="0">
                <a:latin typeface="+mn-ea"/>
              </a:rPr>
            </a:br>
            <a:r>
              <a:rPr lang="en-US" altLang="zh-CN" dirty="0">
                <a:latin typeface="+mn-ea"/>
              </a:rPr>
              <a:t>Estimation                    Learning</a:t>
            </a:r>
            <a:br>
              <a:rPr lang="en-US" altLang="zh-CN" dirty="0">
                <a:latin typeface="+mn-ea"/>
              </a:rPr>
            </a:br>
            <a:r>
              <a:rPr lang="en-US" altLang="zh-CN" dirty="0">
                <a:latin typeface="+mn-ea"/>
              </a:rPr>
              <a:t>Classifier                       Hypothesis</a:t>
            </a:r>
            <a:br>
              <a:rPr lang="en-US" altLang="zh-CN" dirty="0">
                <a:latin typeface="+mn-ea"/>
              </a:rPr>
            </a:br>
            <a:r>
              <a:rPr lang="en-US" altLang="zh-CN" dirty="0">
                <a:latin typeface="+mn-ea"/>
              </a:rPr>
              <a:t>Data point                    Example/Instance</a:t>
            </a:r>
            <a:br>
              <a:rPr lang="en-US" altLang="zh-CN" dirty="0">
                <a:latin typeface="+mn-ea"/>
              </a:rPr>
            </a:br>
            <a:r>
              <a:rPr lang="en-US" altLang="zh-CN" dirty="0">
                <a:latin typeface="+mn-ea"/>
              </a:rPr>
              <a:t>Regression                   Supervised Learning</a:t>
            </a:r>
            <a:br>
              <a:rPr lang="en-US" altLang="zh-CN" dirty="0">
                <a:latin typeface="+mn-ea"/>
              </a:rPr>
            </a:br>
            <a:r>
              <a:rPr lang="en-US" altLang="zh-CN" dirty="0">
                <a:latin typeface="+mn-ea"/>
              </a:rPr>
              <a:t>Classification                Supervised Learning</a:t>
            </a:r>
            <a:br>
              <a:rPr lang="en-US" altLang="zh-CN" dirty="0">
                <a:latin typeface="+mn-ea"/>
              </a:rPr>
            </a:br>
            <a:r>
              <a:rPr lang="en-US" altLang="zh-CN" dirty="0">
                <a:latin typeface="+mn-ea"/>
              </a:rPr>
              <a:t>Covariate                     Feature</a:t>
            </a:r>
            <a:br>
              <a:rPr lang="en-US" altLang="zh-CN" dirty="0">
                <a:latin typeface="+mn-ea"/>
              </a:rPr>
            </a:br>
            <a:r>
              <a:rPr lang="en-US" altLang="zh-CN" dirty="0">
                <a:latin typeface="+mn-ea"/>
              </a:rPr>
              <a:t>Response                     Label</a:t>
            </a:r>
            <a:endParaRPr lang="en-US" altLang="zh-CN" dirty="0">
              <a:latin typeface="+mn-ea"/>
            </a:endParaRPr>
          </a:p>
          <a:p>
            <a:endParaRPr lang="zh-CN" altLang="en-US" dirty="0">
              <a:latin typeface="+mn-ea"/>
            </a:endParaRPr>
          </a:p>
        </p:txBody>
      </p:sp>
      <p:sp>
        <p:nvSpPr>
          <p:cNvPr id="11" name="标题 1"/>
          <p:cNvSpPr txBox="1"/>
          <p:nvPr/>
        </p:nvSpPr>
        <p:spPr>
          <a:xfrm>
            <a:off x="244795"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统计学和机器学习专业术语对比</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35328" y="2786982"/>
            <a:ext cx="8473343" cy="3629862"/>
          </a:xfrm>
        </p:spPr>
        <p:txBody>
          <a:bodyPr>
            <a:normAutofit fontScale="92500" lnSpcReduction="20000"/>
          </a:bodyPr>
          <a:lstStyle/>
          <a:p>
            <a:pPr>
              <a:lnSpc>
                <a:spcPct val="110000"/>
              </a:lnSpc>
            </a:pPr>
            <a:r>
              <a:rPr lang="zh-CN" altLang="en-US" sz="1800" dirty="0"/>
              <a:t>研究方法差异</a:t>
            </a:r>
            <a:endParaRPr lang="en-US" altLang="zh-CN" sz="1800" dirty="0"/>
          </a:p>
          <a:p>
            <a:pPr lvl="1">
              <a:lnSpc>
                <a:spcPct val="110000"/>
              </a:lnSpc>
            </a:pPr>
            <a:r>
              <a:rPr lang="zh-CN" altLang="en-US" sz="1800" dirty="0"/>
              <a:t>统计学研究形式化和推导</a:t>
            </a:r>
            <a:endParaRPr lang="en-US" altLang="zh-CN" sz="1800" dirty="0"/>
          </a:p>
          <a:p>
            <a:pPr lvl="1">
              <a:lnSpc>
                <a:spcPct val="110000"/>
              </a:lnSpc>
            </a:pPr>
            <a:r>
              <a:rPr lang="zh-CN" altLang="en-US" sz="1800" dirty="0"/>
              <a:t>机器学习更容忍一些新方法</a:t>
            </a:r>
            <a:endParaRPr lang="en-US" altLang="zh-CN" sz="1800" dirty="0"/>
          </a:p>
          <a:p>
            <a:pPr>
              <a:lnSpc>
                <a:spcPct val="110000"/>
              </a:lnSpc>
            </a:pPr>
            <a:r>
              <a:rPr lang="zh-CN" altLang="en-US" sz="1800" dirty="0"/>
              <a:t>维度差异</a:t>
            </a:r>
            <a:endParaRPr lang="en-US" altLang="zh-CN" sz="1800" dirty="0"/>
          </a:p>
          <a:p>
            <a:pPr lvl="1">
              <a:lnSpc>
                <a:spcPct val="110000"/>
              </a:lnSpc>
            </a:pPr>
            <a:r>
              <a:rPr lang="zh-CN" altLang="en-US" sz="1800" dirty="0"/>
              <a:t>统计学强调低维空间问题的统计推导</a:t>
            </a:r>
            <a:r>
              <a:rPr lang="en-US" altLang="zh-CN" sz="1800" dirty="0"/>
              <a:t> (confidence intervals, hypothesis tests, optimal estimators)</a:t>
            </a:r>
            <a:endParaRPr lang="en-US" altLang="zh-CN" sz="1800" dirty="0"/>
          </a:p>
          <a:p>
            <a:pPr lvl="1">
              <a:lnSpc>
                <a:spcPct val="110000"/>
              </a:lnSpc>
            </a:pPr>
            <a:r>
              <a:rPr lang="zh-CN" altLang="en-US" sz="1800" dirty="0"/>
              <a:t>机器学习强调高维预测问题</a:t>
            </a:r>
            <a:endParaRPr lang="zh-CN" altLang="en-US" sz="1800" dirty="0"/>
          </a:p>
          <a:p>
            <a:pPr>
              <a:lnSpc>
                <a:spcPct val="110000"/>
              </a:lnSpc>
            </a:pPr>
            <a:r>
              <a:rPr lang="zh-CN" altLang="en-US" sz="1800" dirty="0"/>
              <a:t>统计学和机器学习各自更关心的领域</a:t>
            </a:r>
            <a:endParaRPr lang="zh-CN" altLang="en-US" sz="1800" dirty="0"/>
          </a:p>
          <a:p>
            <a:pPr lvl="1">
              <a:lnSpc>
                <a:spcPct val="110000"/>
              </a:lnSpc>
            </a:pPr>
            <a:r>
              <a:rPr lang="zh-CN" altLang="en-US" sz="1800" dirty="0"/>
              <a:t>统计学</a:t>
            </a:r>
            <a:r>
              <a:rPr lang="en-US" altLang="zh-CN" sz="1800" dirty="0"/>
              <a:t>: survival analysis, spatial analysis, multiple testing, </a:t>
            </a:r>
            <a:r>
              <a:rPr lang="en-US" altLang="zh-CN" sz="1800" dirty="0" err="1"/>
              <a:t>minimax</a:t>
            </a:r>
            <a:r>
              <a:rPr lang="en-US" altLang="zh-CN" sz="1800" dirty="0"/>
              <a:t> theory, </a:t>
            </a:r>
            <a:r>
              <a:rPr lang="en-US" altLang="zh-CN" sz="1800" dirty="0" err="1"/>
              <a:t>deconvolution</a:t>
            </a:r>
            <a:r>
              <a:rPr lang="en-US" altLang="zh-CN" sz="1800" dirty="0"/>
              <a:t>,  </a:t>
            </a:r>
            <a:r>
              <a:rPr lang="en-US" altLang="zh-CN" sz="1800" dirty="0" err="1"/>
              <a:t>semiparametric</a:t>
            </a:r>
            <a:r>
              <a:rPr lang="en-US" altLang="zh-CN" sz="1800" dirty="0"/>
              <a:t> inference, bootstrapping, time series.</a:t>
            </a:r>
            <a:endParaRPr lang="en-US" altLang="zh-CN" sz="1800" dirty="0"/>
          </a:p>
          <a:p>
            <a:pPr lvl="1">
              <a:lnSpc>
                <a:spcPct val="110000"/>
              </a:lnSpc>
            </a:pPr>
            <a:r>
              <a:rPr lang="zh-CN" altLang="en-US" sz="1800" dirty="0"/>
              <a:t>机器学习</a:t>
            </a:r>
            <a:r>
              <a:rPr lang="en-US" altLang="zh-CN" sz="1800" dirty="0"/>
              <a:t>: online learning, </a:t>
            </a:r>
            <a:r>
              <a:rPr lang="en-US" altLang="zh-CN" sz="1800" dirty="0" err="1"/>
              <a:t>semisupervised</a:t>
            </a:r>
            <a:r>
              <a:rPr lang="en-US" altLang="zh-CN" sz="1800" dirty="0"/>
              <a:t> learning, manifold learning, active learning, boosting.</a:t>
            </a:r>
            <a:endParaRPr lang="en-US" altLang="zh-CN" sz="1800" dirty="0"/>
          </a:p>
          <a:p>
            <a:pPr>
              <a:lnSpc>
                <a:spcPct val="110000"/>
              </a:lnSpc>
            </a:pPr>
            <a:endParaRPr lang="zh-CN" altLang="en-US" sz="1800" dirty="0"/>
          </a:p>
        </p:txBody>
      </p:sp>
      <p:sp>
        <p:nvSpPr>
          <p:cNvPr id="11" name="标题 1"/>
          <p:cNvSpPr txBox="1"/>
          <p:nvPr/>
        </p:nvSpPr>
        <p:spPr>
          <a:xfrm>
            <a:off x="298801" y="1911372"/>
            <a:ext cx="8186154"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统计学和机器学习</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416245" y="2816014"/>
            <a:ext cx="8099105" cy="3629862"/>
          </a:xfrm>
        </p:spPr>
        <p:txBody>
          <a:bodyPr>
            <a:normAutofit lnSpcReduction="10000"/>
          </a:bodyPr>
          <a:lstStyle/>
          <a:p>
            <a:r>
              <a:rPr lang="en-US" altLang="zh-CN" dirty="0"/>
              <a:t>---Simon </a:t>
            </a:r>
            <a:r>
              <a:rPr lang="en-US" altLang="zh-CN" dirty="0" err="1"/>
              <a:t>Blomberg</a:t>
            </a:r>
            <a:r>
              <a:rPr lang="en-US" altLang="zh-CN" dirty="0"/>
              <a:t>:</a:t>
            </a:r>
            <a:endParaRPr lang="en-US" altLang="zh-CN" dirty="0"/>
          </a:p>
          <a:p>
            <a:pPr lvl="1"/>
            <a:r>
              <a:rPr lang="en-US" altLang="zh-CN" i="1" dirty="0"/>
              <a:t>From R’s fortunes package: To paraphrase provocatively, ‘machine learning is statistics minus any checking of models and assumptions’.</a:t>
            </a:r>
            <a:endParaRPr lang="en-US" altLang="zh-CN" i="1" dirty="0"/>
          </a:p>
          <a:p>
            <a:endParaRPr lang="en-US" altLang="zh-CN" dirty="0"/>
          </a:p>
          <a:p>
            <a:r>
              <a:rPr lang="en-US" altLang="zh-CN" dirty="0"/>
              <a:t>---Andrew </a:t>
            </a:r>
            <a:r>
              <a:rPr lang="en-US" altLang="zh-CN" dirty="0" err="1"/>
              <a:t>Gelman</a:t>
            </a:r>
            <a:r>
              <a:rPr lang="en-US" altLang="zh-CN" dirty="0"/>
              <a:t>:</a:t>
            </a:r>
            <a:endParaRPr lang="en-US" altLang="zh-CN" dirty="0"/>
          </a:p>
          <a:p>
            <a:pPr lvl="1"/>
            <a:r>
              <a:rPr lang="en-US" altLang="zh-CN" i="1" dirty="0"/>
              <a:t>In that case, maybe we should get rid of checking of models and assumptions more often. Then maybe we’d be able to solve some of the problems that the machine learning people can solve but we can’t!</a:t>
            </a:r>
            <a:endParaRPr lang="en-US" altLang="zh-CN" i="1" dirty="0"/>
          </a:p>
          <a:p>
            <a:endParaRPr lang="zh-CN" altLang="en-US" dirty="0"/>
          </a:p>
        </p:txBody>
      </p:sp>
      <p:sp>
        <p:nvSpPr>
          <p:cNvPr id="11" name="标题 1"/>
          <p:cNvSpPr txBox="1"/>
          <p:nvPr/>
        </p:nvSpPr>
        <p:spPr>
          <a:xfrm>
            <a:off x="298801" y="1908083"/>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dirty="0"/>
              <a:t>统计学习和机器学习</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2575" y="2741984"/>
            <a:ext cx="8338850" cy="3681983"/>
          </a:xfrm>
        </p:spPr>
        <p:txBody>
          <a:bodyPr>
            <a:normAutofit fontScale="55000" lnSpcReduction="20000"/>
          </a:bodyPr>
          <a:lstStyle/>
          <a:p>
            <a:pPr>
              <a:lnSpc>
                <a:spcPct val="120000"/>
              </a:lnSpc>
            </a:pPr>
            <a:r>
              <a:rPr lang="zh-CN" altLang="en-US" dirty="0"/>
              <a:t>“很多人可能没有意识到，所谓的 </a:t>
            </a:r>
            <a:r>
              <a:rPr lang="en-US" altLang="zh-CN" dirty="0"/>
              <a:t>machine learning community</a:t>
            </a:r>
            <a:r>
              <a:rPr lang="zh-CN" altLang="en-US" dirty="0"/>
              <a:t>，现在至少包含了两个有着完全不同的文化、完全不同的价值观的群体，称为 </a:t>
            </a:r>
            <a:r>
              <a:rPr lang="en-US" altLang="zh-CN" dirty="0"/>
              <a:t>machine learning ‘communities’ </a:t>
            </a:r>
            <a:r>
              <a:rPr lang="zh-CN" altLang="en-US" dirty="0"/>
              <a:t>也许更合适一些。第一个 </a:t>
            </a:r>
            <a:r>
              <a:rPr lang="en-US" altLang="zh-CN" dirty="0"/>
              <a:t>community</a:t>
            </a:r>
            <a:r>
              <a:rPr lang="zh-CN" altLang="en-US" dirty="0"/>
              <a:t>，是把机器学习看作人工智能分支的一个群体，这群人的主体是计算机科学家。</a:t>
            </a:r>
            <a:endParaRPr lang="en-US" altLang="zh-CN" dirty="0"/>
          </a:p>
          <a:p>
            <a:pPr>
              <a:lnSpc>
                <a:spcPct val="120000"/>
              </a:lnSpc>
            </a:pPr>
            <a:r>
              <a:rPr lang="en-US" altLang="zh-CN" dirty="0"/>
              <a:t>… </a:t>
            </a:r>
            <a:r>
              <a:rPr lang="zh-CN" altLang="en-US" dirty="0"/>
              <a:t>人工智能的研究从以「推理」为重点到以「知识」为重点，再到以「学习」为重点，是有一条自然、清晰的脉络。人工智能出身的机器学习研究者，绝大部分 是把机器学习作为实现人工智能的一个途径，正如 </a:t>
            </a:r>
            <a:r>
              <a:rPr lang="en-US" altLang="zh-CN" dirty="0"/>
              <a:t>1983 </a:t>
            </a:r>
            <a:r>
              <a:rPr lang="zh-CN" altLang="en-US" dirty="0"/>
              <a:t>年的书名那样。他们关注的是人工智能中的问题，希望以机器学习为手段，但具体采用什么样的学习手段，是基于统计的、代数的、还是逻辑的、几何的，他们并不 </a:t>
            </a:r>
            <a:r>
              <a:rPr lang="en-US" altLang="zh-CN" dirty="0"/>
              <a:t>care</a:t>
            </a:r>
            <a:r>
              <a:rPr lang="zh-CN" altLang="en-US" dirty="0"/>
              <a:t>。这群人可能对统计学习目前主导的地位未必满意。靠统计学习是不可能解决人工智能中大部分问题的，如果统计学习压制了对其他手段的研究，可能不是好事。这群人往往也不 </a:t>
            </a:r>
            <a:r>
              <a:rPr lang="en-US" altLang="zh-CN" dirty="0"/>
              <a:t>care </a:t>
            </a:r>
            <a:r>
              <a:rPr lang="zh-CN" altLang="en-US" dirty="0"/>
              <a:t>在文章里展现自己的数学水平，甚至可能是以简化表达自己的思想为荣。</a:t>
            </a:r>
            <a:r>
              <a:rPr lang="zh-CN" altLang="en-US" b="1" dirty="0"/>
              <a:t>人工智能问题不是数学问题，甚至未必是依靠数学能够解决的问题。人工智能中许多事情的难处，往往在于我们不知道困难的本质在哪里，不知道「问题」在哪里。一旦「问题」清楚了，解决起来可能并不困难。</a:t>
            </a:r>
            <a:r>
              <a:rPr lang="zh-CN" altLang="en-US" dirty="0"/>
              <a:t>”</a:t>
            </a:r>
            <a:endParaRPr lang="zh-CN" altLang="en-US" dirty="0"/>
          </a:p>
        </p:txBody>
      </p:sp>
      <p:sp>
        <p:nvSpPr>
          <p:cNvPr id="4" name="标题 1"/>
          <p:cNvSpPr txBox="1"/>
          <p:nvPr/>
        </p:nvSpPr>
        <p:spPr>
          <a:xfrm>
            <a:off x="298801" y="1908083"/>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dirty="0"/>
              <a:t>统计学习和机器学习</a:t>
            </a:r>
            <a:endParaRPr lang="zh-CN" altLang="en-US" dirty="0"/>
          </a:p>
        </p:txBody>
      </p:sp>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4047" y="2750331"/>
            <a:ext cx="8461151" cy="3681983"/>
          </a:xfrm>
        </p:spPr>
        <p:txBody>
          <a:bodyPr>
            <a:normAutofit fontScale="55000" lnSpcReduction="20000"/>
          </a:bodyPr>
          <a:lstStyle/>
          <a:p>
            <a:pPr>
              <a:lnSpc>
                <a:spcPct val="120000"/>
              </a:lnSpc>
            </a:pPr>
            <a:r>
              <a:rPr lang="zh-CN" altLang="en-US"/>
              <a:t>“第二个 </a:t>
            </a:r>
            <a:r>
              <a:rPr lang="en-US" altLang="zh-CN"/>
              <a:t>community</a:t>
            </a:r>
            <a:r>
              <a:rPr lang="zh-CN" altLang="en-US"/>
              <a:t>，是把机器学习看作「应用统计学」的一个群体，这群人的主体是统计学家。和纯数学相比，统计学不太「干净」，不少数学家甚至拒绝承认统计学是数学。但如果和人工智能相比，统计学就太干净了，统计学研究的问题是清楚的，不象人工智能那样，连问题到底在哪里都不知道。在相当长时间里，统计学家和机器学习一直保持着距离。慢慢地，不少统计学家逐渐意识到，统计学本来就该面向应用，而机器学习天生就是一个很好的切入点。因为机器学习虽然用到各种各样的数学，但要分析大量数据中蕴涵的规律，统计学是必不可少的。统计学出身的机器学习研究者，绝大部分是把机器学习当作应用统计学。他们关注的是如何把统计学中的理论和方法变成可以在计算机上有效实现的算法，至于这样的算法对人工智能中的什么问题有用，他们并不 </a:t>
            </a:r>
            <a:r>
              <a:rPr lang="en-US" altLang="zh-CN"/>
              <a:t>care</a:t>
            </a:r>
            <a:r>
              <a:rPr lang="zh-CN" altLang="en-US"/>
              <a:t>。</a:t>
            </a:r>
            <a:endParaRPr lang="zh-CN" altLang="en-US"/>
          </a:p>
          <a:p>
            <a:pPr>
              <a:lnSpc>
                <a:spcPct val="120000"/>
              </a:lnSpc>
            </a:pPr>
            <a:endParaRPr lang="zh-CN" altLang="en-US"/>
          </a:p>
          <a:p>
            <a:pPr>
              <a:lnSpc>
                <a:spcPct val="120000"/>
              </a:lnSpc>
            </a:pPr>
            <a:r>
              <a:rPr lang="zh-CN" altLang="en-US"/>
              <a:t>这群人可能对人工智能毫无兴趣，在他们眼中，机器学习就是统计学习，是统计学比较偏向应用的一个分支，充其量是统计学与计算机科学的交叉。这群人对统计学习之外的学习手段往往是排斥的，这很自然，基于代数的、逻辑的、几何的学习，很难纳入统计学的范畴。”</a:t>
            </a:r>
            <a:endParaRPr lang="zh-CN" altLang="en-US"/>
          </a:p>
        </p:txBody>
      </p:sp>
      <p:sp>
        <p:nvSpPr>
          <p:cNvPr id="4" name="标题 1"/>
          <p:cNvSpPr txBox="1"/>
          <p:nvPr/>
        </p:nvSpPr>
        <p:spPr>
          <a:xfrm>
            <a:off x="298801" y="1908083"/>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dirty="0"/>
              <a:t>统计学习和机器学习</a:t>
            </a:r>
            <a:endParaRPr lang="zh-CN" altLang="en-US" dirty="0"/>
          </a:p>
        </p:txBody>
      </p:sp>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298801" y="2839826"/>
            <a:ext cx="8328306" cy="3482615"/>
          </a:xfrm>
        </p:spPr>
        <p:txBody>
          <a:bodyPr>
            <a:normAutofit/>
          </a:bodyPr>
          <a:lstStyle/>
          <a:p>
            <a:pPr>
              <a:buClr>
                <a:schemeClr val="tx1"/>
              </a:buClr>
            </a:pPr>
            <a:r>
              <a:rPr lang="zh-CN" altLang="en-US" sz="1900" b="1" dirty="0">
                <a:solidFill>
                  <a:srgbClr val="C00000"/>
                </a:solidFill>
              </a:rPr>
              <a:t>机器学习</a:t>
            </a:r>
            <a:r>
              <a:rPr lang="zh-CN" altLang="en-US" sz="1900" dirty="0"/>
              <a:t>是</a:t>
            </a:r>
            <a:r>
              <a:rPr lang="zh-CN" altLang="en-US" sz="1900" b="1" dirty="0">
                <a:solidFill>
                  <a:srgbClr val="C00000"/>
                </a:solidFill>
              </a:rPr>
              <a:t>数据挖掘</a:t>
            </a:r>
            <a:r>
              <a:rPr lang="zh-CN" altLang="en-US" sz="1900" dirty="0"/>
              <a:t>的重要工具</a:t>
            </a:r>
            <a:endParaRPr lang="en-US" altLang="zh-CN" sz="1800" dirty="0"/>
          </a:p>
          <a:p>
            <a:pPr>
              <a:buClr>
                <a:schemeClr val="tx1"/>
              </a:buClr>
            </a:pPr>
            <a:r>
              <a:rPr lang="zh-CN" altLang="en-US" sz="1900" b="1" dirty="0">
                <a:solidFill>
                  <a:srgbClr val="0070C0"/>
                </a:solidFill>
              </a:rPr>
              <a:t>数据挖掘</a:t>
            </a:r>
            <a:r>
              <a:rPr lang="zh-CN" altLang="en-US" sz="1900" dirty="0"/>
              <a:t>试图从海量数据中找出有用的知识</a:t>
            </a:r>
            <a:endParaRPr lang="en-US" altLang="zh-CN" sz="1900" dirty="0"/>
          </a:p>
          <a:p>
            <a:pPr>
              <a:buClr>
                <a:schemeClr val="tx1"/>
              </a:buClr>
            </a:pPr>
            <a:r>
              <a:rPr lang="zh-CN" altLang="en-US" sz="1900" b="1" dirty="0">
                <a:solidFill>
                  <a:srgbClr val="0070C0"/>
                </a:solidFill>
              </a:rPr>
              <a:t>机器学习</a:t>
            </a:r>
            <a:r>
              <a:rPr lang="zh-CN" altLang="en-US" sz="1900" dirty="0"/>
              <a:t>的涉及面更宽</a:t>
            </a:r>
            <a:r>
              <a:rPr lang="en-US" altLang="zh-CN" sz="1900" dirty="0"/>
              <a:t>, </a:t>
            </a:r>
            <a:r>
              <a:rPr lang="zh-CN" altLang="en-US" sz="1900" dirty="0"/>
              <a:t>常用在</a:t>
            </a:r>
            <a:r>
              <a:rPr lang="zh-CN" altLang="en-US" sz="1900" b="1" dirty="0">
                <a:solidFill>
                  <a:srgbClr val="0070C0"/>
                </a:solidFill>
              </a:rPr>
              <a:t>数据挖掘</a:t>
            </a:r>
            <a:r>
              <a:rPr lang="zh-CN" altLang="en-US" sz="1900" dirty="0"/>
              <a:t>上的方法通常只是“从</a:t>
            </a:r>
            <a:r>
              <a:rPr lang="zh-CN" altLang="en-US" sz="1900" b="1" dirty="0">
                <a:solidFill>
                  <a:srgbClr val="0070C0"/>
                </a:solidFill>
              </a:rPr>
              <a:t>数据</a:t>
            </a:r>
            <a:r>
              <a:rPr lang="zh-CN" altLang="en-US" sz="1900" dirty="0"/>
              <a:t>学习</a:t>
            </a:r>
            <a:r>
              <a:rPr lang="zh-CN" altLang="en-US" sz="1800" dirty="0"/>
              <a:t>”</a:t>
            </a:r>
            <a:r>
              <a:rPr lang="en-US" altLang="zh-CN" sz="1800" dirty="0"/>
              <a:t>, </a:t>
            </a:r>
            <a:r>
              <a:rPr lang="zh-CN" altLang="en-US" sz="1900" dirty="0"/>
              <a:t>然则机器学习不仅仅可以用在数据挖掘上</a:t>
            </a:r>
            <a:r>
              <a:rPr lang="en-US" altLang="zh-CN" sz="1900" dirty="0"/>
              <a:t>, </a:t>
            </a:r>
            <a:r>
              <a:rPr lang="zh-CN" altLang="en-US" sz="1900" dirty="0"/>
              <a:t>一些机器学习的子领域甚至与数据挖掘关系不大</a:t>
            </a:r>
            <a:r>
              <a:rPr lang="en-US" altLang="zh-CN" sz="1900" dirty="0"/>
              <a:t>, </a:t>
            </a:r>
            <a:r>
              <a:rPr lang="zh-CN" altLang="en-US" sz="1900" dirty="0"/>
              <a:t>例如增强学习与自动控制等等</a:t>
            </a:r>
            <a:endParaRPr lang="en-US" altLang="zh-CN" sz="1900" dirty="0"/>
          </a:p>
          <a:p>
            <a:r>
              <a:rPr lang="zh-CN" altLang="en-US" sz="1900" b="1" dirty="0">
                <a:solidFill>
                  <a:srgbClr val="0070C0"/>
                </a:solidFill>
              </a:rPr>
              <a:t>数据挖掘</a:t>
            </a:r>
            <a:r>
              <a:rPr lang="zh-CN" altLang="en-US" sz="1900" dirty="0"/>
              <a:t>不仅仅要研究、拓展、应用一些机器学习方法</a:t>
            </a:r>
            <a:r>
              <a:rPr lang="en-US" altLang="zh-CN" sz="1900" dirty="0"/>
              <a:t>, </a:t>
            </a:r>
            <a:r>
              <a:rPr lang="zh-CN" altLang="en-US" sz="1900" dirty="0"/>
              <a:t>还要通过许多非机器学习技术解决数据仓储、大规模数据、数据噪音等等更为实际的问题</a:t>
            </a:r>
            <a:endParaRPr lang="en-US" altLang="zh-CN" sz="1900" dirty="0"/>
          </a:p>
          <a:p>
            <a:r>
              <a:rPr lang="zh-CN" altLang="en-US" sz="1900" dirty="0"/>
              <a:t>大体上看</a:t>
            </a:r>
            <a:r>
              <a:rPr lang="en-US" altLang="zh-CN" sz="1900" dirty="0"/>
              <a:t>, </a:t>
            </a:r>
            <a:r>
              <a:rPr lang="zh-CN" altLang="en-US" sz="1900" b="1" dirty="0">
                <a:solidFill>
                  <a:srgbClr val="0070C0"/>
                </a:solidFill>
              </a:rPr>
              <a:t>数据挖掘</a:t>
            </a:r>
            <a:r>
              <a:rPr lang="zh-CN" altLang="en-US" sz="1900" dirty="0"/>
              <a:t>可以视为</a:t>
            </a:r>
            <a:r>
              <a:rPr lang="zh-CN" altLang="en-US" sz="1900" b="1" dirty="0">
                <a:solidFill>
                  <a:srgbClr val="0070C0"/>
                </a:solidFill>
              </a:rPr>
              <a:t>机器学习</a:t>
            </a:r>
            <a:r>
              <a:rPr lang="zh-CN" altLang="en-US" sz="1900" dirty="0"/>
              <a:t>和</a:t>
            </a:r>
            <a:r>
              <a:rPr lang="zh-CN" altLang="en-US" sz="1900" b="1" dirty="0">
                <a:solidFill>
                  <a:srgbClr val="0070C0"/>
                </a:solidFill>
              </a:rPr>
              <a:t>数据库技术</a:t>
            </a:r>
            <a:r>
              <a:rPr lang="zh-CN" altLang="en-US" sz="1900" dirty="0"/>
              <a:t>的交叉，它主要利用机器学习界提供的技术来分析海量数据</a:t>
            </a:r>
            <a:r>
              <a:rPr lang="en-US" altLang="zh-CN" sz="1900" dirty="0"/>
              <a:t>, </a:t>
            </a:r>
            <a:r>
              <a:rPr lang="zh-CN" altLang="en-US" sz="1900" dirty="0"/>
              <a:t>利用数据库界提供的技术来管理海量数据</a:t>
            </a:r>
            <a:endParaRPr lang="en-US" altLang="zh-CN" sz="1900" dirty="0"/>
          </a:p>
        </p:txBody>
      </p:sp>
      <p:sp>
        <p:nvSpPr>
          <p:cNvPr id="11" name="标题 1"/>
          <p:cNvSpPr txBox="1"/>
          <p:nvPr/>
        </p:nvSpPr>
        <p:spPr>
          <a:xfrm>
            <a:off x="298802" y="1854471"/>
            <a:ext cx="8615577"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dirty="0"/>
              <a:t>机器学习</a:t>
            </a:r>
            <a:r>
              <a:rPr lang="en-US" altLang="zh-CN" dirty="0"/>
              <a:t> (ML) </a:t>
            </a:r>
            <a:r>
              <a:rPr lang="zh-CN" altLang="en-US" dirty="0"/>
              <a:t>和数据挖掘</a:t>
            </a:r>
            <a:r>
              <a:rPr lang="en-US" altLang="zh-CN" dirty="0"/>
              <a:t> (Data mining)</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412501" y="3429000"/>
            <a:ext cx="4025224" cy="2147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标题 1"/>
          <p:cNvSpPr txBox="1"/>
          <p:nvPr/>
        </p:nvSpPr>
        <p:spPr>
          <a:xfrm>
            <a:off x="298802" y="1854471"/>
            <a:ext cx="8615577"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dirty="0"/>
              <a:t>机器学习和数据挖掘的关系</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679" r="17473"/>
          <a:stretch>
            <a:fillRect/>
          </a:stretch>
        </p:blipFill>
        <p:spPr bwMode="auto">
          <a:xfrm>
            <a:off x="4958075" y="2715531"/>
            <a:ext cx="3706368" cy="3402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244795" y="1543462"/>
            <a:ext cx="8335440" cy="16311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zh-CN" altLang="en-US" sz="4000" b="1">
                <a:solidFill>
                  <a:srgbClr val="C00000"/>
                </a:solidFill>
                <a:latin typeface="+mn-ea"/>
                <a:ea typeface="+mn-ea"/>
              </a:rPr>
              <a:t>本讲内容</a:t>
            </a:r>
            <a:endParaRPr lang="zh-CN" altLang="en-US" sz="3300" b="1" dirty="0">
              <a:solidFill>
                <a:srgbClr val="C00000"/>
              </a:solidFill>
              <a:latin typeface="+mn-ea"/>
              <a:ea typeface="+mn-ea"/>
            </a:endParaRPr>
          </a:p>
        </p:txBody>
      </p:sp>
      <p:sp>
        <p:nvSpPr>
          <p:cNvPr id="10" name="内容占位符 6"/>
          <p:cNvSpPr>
            <a:spLocks noGrp="1"/>
          </p:cNvSpPr>
          <p:nvPr>
            <p:ph idx="1"/>
          </p:nvPr>
        </p:nvSpPr>
        <p:spPr>
          <a:xfrm>
            <a:off x="244797" y="3339625"/>
            <a:ext cx="8654411" cy="1974914"/>
          </a:xfrm>
        </p:spPr>
        <p:txBody>
          <a:bodyPr>
            <a:normAutofit/>
          </a:bodyPr>
          <a:lstStyle/>
          <a:p>
            <a:pPr>
              <a:lnSpc>
                <a:spcPct val="150000"/>
              </a:lnSpc>
            </a:pPr>
            <a:r>
              <a:rPr lang="zh-CN" altLang="en-US" sz="3200" b="1">
                <a:solidFill>
                  <a:schemeClr val="accent1">
                    <a:lumMod val="50000"/>
                  </a:schemeClr>
                </a:solidFill>
                <a:latin typeface="+mn-ea"/>
              </a:rPr>
              <a:t>课程说明</a:t>
            </a:r>
            <a:endParaRPr lang="en-US" altLang="zh-CN" sz="3200" b="1" dirty="0">
              <a:solidFill>
                <a:schemeClr val="accent1">
                  <a:lumMod val="50000"/>
                </a:schemeClr>
              </a:solidFill>
              <a:latin typeface="+mn-ea"/>
            </a:endParaRPr>
          </a:p>
          <a:p>
            <a:pPr>
              <a:lnSpc>
                <a:spcPct val="150000"/>
              </a:lnSpc>
            </a:pPr>
            <a:r>
              <a:rPr lang="zh-CN" altLang="en-US" sz="3200">
                <a:latin typeface="+mn-ea"/>
              </a:rPr>
              <a:t>统计学习方法概述</a:t>
            </a:r>
            <a:endParaRPr lang="en-US" altLang="zh-CN" sz="3200" dirty="0">
              <a:latin typeface="+mn-ea"/>
            </a:endParaRPr>
          </a:p>
        </p:txBody>
      </p:sp>
      <p:sp>
        <p:nvSpPr>
          <p:cNvPr id="11"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72812" y="2401896"/>
            <a:ext cx="8270555" cy="3629862"/>
          </a:xfrm>
        </p:spPr>
        <p:txBody>
          <a:bodyPr>
            <a:normAutofit/>
          </a:bodyPr>
          <a:lstStyle/>
          <a:p>
            <a:pPr>
              <a:lnSpc>
                <a:spcPct val="100000"/>
              </a:lnSpc>
            </a:pPr>
            <a:r>
              <a:rPr lang="zh-CN" altLang="en-US" sz="2400" dirty="0"/>
              <a:t>统计学习的</a:t>
            </a:r>
            <a:r>
              <a:rPr lang="zh-CN" altLang="en-US" sz="2400" b="1" dirty="0">
                <a:solidFill>
                  <a:srgbClr val="0070C0"/>
                </a:solidFill>
              </a:rPr>
              <a:t>对象</a:t>
            </a:r>
            <a:r>
              <a:rPr lang="en-US" altLang="zh-CN" sz="2400" dirty="0"/>
              <a:t> </a:t>
            </a:r>
            <a:endParaRPr lang="en-US" altLang="zh-CN" sz="2400" dirty="0"/>
          </a:p>
          <a:p>
            <a:pPr lvl="1">
              <a:lnSpc>
                <a:spcPct val="100000"/>
              </a:lnSpc>
            </a:pPr>
            <a:r>
              <a:rPr lang="en-US" altLang="zh-CN" sz="2000" b="1" dirty="0">
                <a:solidFill>
                  <a:srgbClr val="0070C0"/>
                </a:solidFill>
              </a:rPr>
              <a:t>Data: </a:t>
            </a:r>
            <a:r>
              <a:rPr lang="zh-CN" altLang="en-US" sz="2000" dirty="0"/>
              <a:t>计算机及互联网上的各种数字、文字、图像、视频、音频数据以及它们的组合</a:t>
            </a:r>
            <a:endParaRPr lang="en-US" altLang="zh-CN" sz="2000" dirty="0"/>
          </a:p>
          <a:p>
            <a:pPr lvl="1">
              <a:lnSpc>
                <a:spcPct val="100000"/>
              </a:lnSpc>
            </a:pPr>
            <a:r>
              <a:rPr lang="zh-CN" altLang="en-US" sz="2000" dirty="0"/>
              <a:t>基本假设</a:t>
            </a:r>
            <a:r>
              <a:rPr lang="en-US" altLang="zh-CN" sz="2000" dirty="0"/>
              <a:t>: </a:t>
            </a:r>
            <a:r>
              <a:rPr lang="zh-CN" altLang="en-US" sz="2000" dirty="0"/>
              <a:t>同类数据具有一定的</a:t>
            </a:r>
            <a:r>
              <a:rPr lang="zh-CN" altLang="en-US" sz="2000" b="1" dirty="0">
                <a:solidFill>
                  <a:srgbClr val="4472C4"/>
                </a:solidFill>
              </a:rPr>
              <a:t>统计规律性</a:t>
            </a:r>
            <a:endParaRPr lang="en-US" altLang="zh-CN" sz="2000" b="1" dirty="0">
              <a:solidFill>
                <a:srgbClr val="4472C4"/>
              </a:solidFill>
            </a:endParaRPr>
          </a:p>
          <a:p>
            <a:pPr>
              <a:lnSpc>
                <a:spcPct val="100000"/>
              </a:lnSpc>
            </a:pPr>
            <a:r>
              <a:rPr lang="zh-CN" altLang="en-US" sz="2400" dirty="0"/>
              <a:t>统计学习的</a:t>
            </a:r>
            <a:r>
              <a:rPr lang="zh-CN" altLang="en-US" sz="2400" b="1" dirty="0">
                <a:solidFill>
                  <a:srgbClr val="0070C0"/>
                </a:solidFill>
              </a:rPr>
              <a:t>目的</a:t>
            </a:r>
            <a:endParaRPr lang="en-US" altLang="zh-CN" sz="2400" b="1" dirty="0">
              <a:solidFill>
                <a:srgbClr val="0070C0"/>
              </a:solidFill>
            </a:endParaRPr>
          </a:p>
          <a:p>
            <a:pPr lvl="1">
              <a:lnSpc>
                <a:spcPct val="100000"/>
              </a:lnSpc>
            </a:pPr>
            <a:r>
              <a:rPr lang="zh-CN" altLang="en-US" sz="2000" dirty="0"/>
              <a:t>对数据（特别是未知数据）进行预测和分析</a:t>
            </a:r>
            <a:endParaRPr lang="en-US" altLang="zh-CN" sz="2000" dirty="0"/>
          </a:p>
          <a:p>
            <a:pPr>
              <a:lnSpc>
                <a:spcPct val="100000"/>
              </a:lnSpc>
            </a:pPr>
            <a:r>
              <a:rPr lang="zh-CN" altLang="en-US" sz="2200" dirty="0"/>
              <a:t>统计学习的步骤</a:t>
            </a:r>
            <a:endParaRPr lang="en-US" altLang="zh-CN" sz="2400" dirty="0"/>
          </a:p>
        </p:txBody>
      </p:sp>
      <p:sp>
        <p:nvSpPr>
          <p:cNvPr id="11" name="标题 1"/>
          <p:cNvSpPr txBox="1"/>
          <p:nvPr/>
        </p:nvSpPr>
        <p:spPr>
          <a:xfrm>
            <a:off x="285750" y="163705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dirty="0"/>
              <a:t>统计学习的步骤</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graphicFrame>
        <p:nvGraphicFramePr>
          <p:cNvPr id="8" name="图示 7"/>
          <p:cNvGraphicFramePr/>
          <p:nvPr/>
        </p:nvGraphicFramePr>
        <p:xfrm>
          <a:off x="274320" y="4907280"/>
          <a:ext cx="8595360" cy="19385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490653" y="3238810"/>
            <a:ext cx="8118087" cy="3173296"/>
          </a:xfrm>
        </p:spPr>
        <p:txBody>
          <a:bodyPr>
            <a:normAutofit lnSpcReduction="10000"/>
          </a:bodyPr>
          <a:lstStyle/>
          <a:p>
            <a:pPr>
              <a:lnSpc>
                <a:spcPct val="110000"/>
              </a:lnSpc>
            </a:pPr>
            <a:r>
              <a:rPr lang="zh-CN" altLang="en-US" sz="2400" dirty="0"/>
              <a:t>模型</a:t>
            </a:r>
            <a:r>
              <a:rPr lang="en-US" altLang="zh-CN" sz="2400" dirty="0"/>
              <a:t>: </a:t>
            </a:r>
            <a:r>
              <a:rPr lang="zh-CN" altLang="en-US" sz="2400" dirty="0"/>
              <a:t>学习模式的集合</a:t>
            </a:r>
            <a:endParaRPr lang="en-US" altLang="zh-CN" sz="2400" dirty="0"/>
          </a:p>
          <a:p>
            <a:pPr lvl="1">
              <a:lnSpc>
                <a:spcPct val="110000"/>
              </a:lnSpc>
            </a:pPr>
            <a:r>
              <a:rPr lang="zh-CN" altLang="en-US" sz="2000" b="1" dirty="0">
                <a:solidFill>
                  <a:srgbClr val="C00000"/>
                </a:solidFill>
              </a:rPr>
              <a:t>非概率模型</a:t>
            </a:r>
            <a:r>
              <a:rPr lang="en-US" altLang="zh-CN" sz="2000" dirty="0"/>
              <a:t>: </a:t>
            </a:r>
            <a:r>
              <a:rPr lang="zh-CN" altLang="en-US" sz="2000" dirty="0"/>
              <a:t>假设空间</a:t>
            </a:r>
            <a:r>
              <a:rPr lang="en-US" altLang="zh-CN" sz="2000" dirty="0"/>
              <a:t>——</a:t>
            </a:r>
            <a:r>
              <a:rPr lang="zh-CN" altLang="en-US" sz="2000" b="1" dirty="0">
                <a:solidFill>
                  <a:srgbClr val="C00000"/>
                </a:solidFill>
              </a:rPr>
              <a:t>决策函数</a:t>
            </a:r>
            <a:r>
              <a:rPr lang="zh-CN" altLang="en-US" sz="2000" dirty="0"/>
              <a:t>的集合</a:t>
            </a:r>
            <a:endParaRPr lang="en-US" altLang="zh-CN" sz="2000" dirty="0"/>
          </a:p>
          <a:p>
            <a:pPr lvl="1">
              <a:lnSpc>
                <a:spcPct val="110000"/>
              </a:lnSpc>
            </a:pPr>
            <a:endParaRPr lang="en-US" altLang="zh-CN" sz="2000" dirty="0"/>
          </a:p>
          <a:p>
            <a:pPr marL="457200" lvl="1" indent="0">
              <a:lnSpc>
                <a:spcPct val="110000"/>
              </a:lnSpc>
              <a:buNone/>
            </a:pPr>
            <a:r>
              <a:rPr lang="en-US" altLang="zh-CN" sz="2000" dirty="0"/>
              <a:t>    </a:t>
            </a:r>
            <a:r>
              <a:rPr lang="zh-CN" altLang="en-US" sz="2000" dirty="0"/>
              <a:t>参数空间</a:t>
            </a:r>
            <a:r>
              <a:rPr lang="en-US" altLang="zh-CN" sz="2000" dirty="0"/>
              <a:t>:</a:t>
            </a:r>
            <a:endParaRPr lang="en-US" altLang="zh-CN" sz="2000" dirty="0"/>
          </a:p>
          <a:p>
            <a:pPr marL="457200" lvl="1" indent="0">
              <a:lnSpc>
                <a:spcPct val="110000"/>
              </a:lnSpc>
              <a:buNone/>
            </a:pPr>
            <a:endParaRPr lang="en-US" altLang="zh-CN" sz="2000" dirty="0"/>
          </a:p>
          <a:p>
            <a:pPr lvl="1">
              <a:lnSpc>
                <a:spcPct val="110000"/>
              </a:lnSpc>
            </a:pPr>
            <a:r>
              <a:rPr lang="zh-CN" altLang="en-US" sz="2000" b="1" dirty="0">
                <a:solidFill>
                  <a:srgbClr val="C00000"/>
                </a:solidFill>
              </a:rPr>
              <a:t>概率模型</a:t>
            </a:r>
            <a:r>
              <a:rPr lang="en-US" altLang="zh-CN" sz="2000" dirty="0"/>
              <a:t>: </a:t>
            </a:r>
            <a:r>
              <a:rPr lang="zh-CN" altLang="en-US" sz="2000" dirty="0"/>
              <a:t>假设空间</a:t>
            </a:r>
            <a:r>
              <a:rPr lang="en-US" altLang="zh-CN" sz="2000" dirty="0"/>
              <a:t>——</a:t>
            </a:r>
            <a:r>
              <a:rPr lang="zh-CN" altLang="en-US" sz="2000" b="1" dirty="0">
                <a:solidFill>
                  <a:srgbClr val="C00000"/>
                </a:solidFill>
              </a:rPr>
              <a:t>条件概率</a:t>
            </a:r>
            <a:r>
              <a:rPr lang="zh-CN" altLang="en-US" sz="2000" dirty="0"/>
              <a:t>的集合</a:t>
            </a:r>
            <a:endParaRPr lang="en-US" altLang="zh-CN" sz="2000" dirty="0"/>
          </a:p>
          <a:p>
            <a:pPr marL="457200" lvl="1" indent="0">
              <a:lnSpc>
                <a:spcPct val="110000"/>
              </a:lnSpc>
              <a:buNone/>
            </a:pPr>
            <a:endParaRPr lang="en-US" altLang="zh-CN" sz="2000" dirty="0"/>
          </a:p>
          <a:p>
            <a:pPr marL="457200" lvl="1" indent="0">
              <a:lnSpc>
                <a:spcPct val="110000"/>
              </a:lnSpc>
              <a:buNone/>
            </a:pPr>
            <a:r>
              <a:rPr lang="en-US" altLang="zh-CN" sz="2000" dirty="0"/>
              <a:t>    </a:t>
            </a:r>
            <a:r>
              <a:rPr lang="zh-CN" altLang="en-US" sz="2000" dirty="0"/>
              <a:t>参数空间</a:t>
            </a:r>
            <a:r>
              <a:rPr lang="en-US" altLang="zh-CN" sz="2000" dirty="0"/>
              <a:t>:</a:t>
            </a:r>
            <a:endParaRPr lang="zh-CN" altLang="en-US" sz="2000" dirty="0"/>
          </a:p>
        </p:txBody>
      </p:sp>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统计学习三要素</a:t>
            </a:r>
            <a:endParaRPr lang="zh-CN" altLang="en-US" sz="3200" b="1" dirty="0">
              <a:solidFill>
                <a:schemeClr val="accent1">
                  <a:lumMod val="50000"/>
                </a:schemeClr>
              </a:solidFill>
              <a:latin typeface="+mn-ea"/>
              <a:ea typeface="+mn-ea"/>
            </a:endParaRPr>
          </a:p>
        </p:txBody>
      </p:sp>
      <p:sp>
        <p:nvSpPr>
          <p:cNvPr id="9"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3" name="文本框 2"/>
              <p:cNvSpPr txBox="1"/>
              <p:nvPr/>
            </p:nvSpPr>
            <p:spPr>
              <a:xfrm>
                <a:off x="2244725" y="2660015"/>
                <a:ext cx="5031740" cy="521970"/>
              </a:xfrm>
              <a:prstGeom prst="rect">
                <a:avLst/>
              </a:prstGeom>
              <a:noFill/>
            </p:spPr>
            <p:txBody>
              <a:bodyPr wrap="square" rtlCol="0">
                <a:spAutoFit/>
              </a:bodyPr>
              <a:lstStyle/>
              <a:p>
                <a:pPr algn="ctr"/>
                <a:r>
                  <a:rPr lang="zh-CN" altLang="en-US" sz="2800" b="1" dirty="0">
                    <a:solidFill>
                      <a:srgbClr val="C00000"/>
                    </a:solidFill>
                    <a:latin typeface="Adobe 宋体 Std L" panose="02020300000000000000" pitchFamily="18" charset="-122"/>
                    <a:ea typeface="Adobe 宋体 Std L" panose="02020300000000000000" pitchFamily="18" charset="-122"/>
                  </a:rPr>
                  <a:t>方法</a:t>
                </a:r>
                <a14:m>
                  <m:oMath xmlns:m="http://schemas.openxmlformats.org/officeDocument/2006/math">
                    <m:r>
                      <a:rPr lang="en-US" altLang="zh-CN" sz="2800" b="1" i="1" dirty="0" smtClean="0">
                        <a:solidFill>
                          <a:srgbClr val="C00000"/>
                        </a:solidFill>
                        <a:latin typeface="Cambria Math" panose="02040503050406030204" pitchFamily="18" charset="0"/>
                        <a:ea typeface="Adobe 宋体 Std L" panose="02020300000000000000" pitchFamily="18" charset="-122"/>
                      </a:rPr>
                      <m:t> =</m:t>
                    </m:r>
                    <m:r>
                      <a:rPr lang="en-US" altLang="zh-CN" sz="2800" b="1" i="1" dirty="0">
                        <a:solidFill>
                          <a:srgbClr val="C00000"/>
                        </a:solidFill>
                        <a:latin typeface="Cambria Math" panose="02040503050406030204" pitchFamily="18" charset="0"/>
                        <a:ea typeface="Adobe 宋体 Std L" panose="02020300000000000000" pitchFamily="18" charset="-122"/>
                      </a:rPr>
                      <m:t> </m:t>
                    </m:r>
                  </m:oMath>
                </a14:m>
                <a:r>
                  <a:rPr lang="zh-CN" altLang="en-US" sz="2800" b="1" dirty="0">
                    <a:solidFill>
                      <a:srgbClr val="C00000"/>
                    </a:solidFill>
                    <a:latin typeface="Adobe 宋体 Std L" panose="02020300000000000000" pitchFamily="18" charset="-122"/>
                    <a:ea typeface="Adobe 宋体 Std L" panose="02020300000000000000" pitchFamily="18" charset="-122"/>
                  </a:rPr>
                  <a:t>模型</a:t>
                </a:r>
                <a14:m>
                  <m:oMath xmlns:m="http://schemas.openxmlformats.org/officeDocument/2006/math">
                    <m:r>
                      <a:rPr lang="zh-CN" altLang="en-US" sz="2800" b="1" i="1" dirty="0" smtClean="0">
                        <a:solidFill>
                          <a:srgbClr val="C00000"/>
                        </a:solidFill>
                        <a:latin typeface="Cambria Math" panose="02040503050406030204" pitchFamily="18" charset="0"/>
                        <a:ea typeface="Adobe 宋体 Std L" panose="02020300000000000000" pitchFamily="18" charset="-122"/>
                      </a:rPr>
                      <m:t> </m:t>
                    </m:r>
                    <m:r>
                      <a:rPr lang="en-US" altLang="zh-CN" sz="2800" b="1" i="1" dirty="0" smtClean="0">
                        <a:solidFill>
                          <a:srgbClr val="C00000"/>
                        </a:solidFill>
                        <a:latin typeface="Cambria Math" panose="02040503050406030204" pitchFamily="18" charset="0"/>
                        <a:ea typeface="Adobe 宋体 Std L" panose="02020300000000000000" pitchFamily="18" charset="-122"/>
                      </a:rPr>
                      <m:t>+ </m:t>
                    </m:r>
                  </m:oMath>
                </a14:m>
                <a:r>
                  <a:rPr lang="zh-CN" altLang="en-US" sz="2800" b="1" dirty="0">
                    <a:solidFill>
                      <a:srgbClr val="C00000"/>
                    </a:solidFill>
                    <a:latin typeface="Adobe 宋体 Std L" panose="02020300000000000000" pitchFamily="18" charset="-122"/>
                    <a:ea typeface="Adobe 宋体 Std L" panose="02020300000000000000" pitchFamily="18" charset="-122"/>
                  </a:rPr>
                  <a:t>策略</a:t>
                </a:r>
                <a14:m>
                  <m:oMath xmlns:m="http://schemas.openxmlformats.org/officeDocument/2006/math">
                    <m:r>
                      <a:rPr lang="en-US" altLang="zh-CN" sz="2800" b="1" i="0" dirty="0" smtClean="0">
                        <a:solidFill>
                          <a:srgbClr val="C00000"/>
                        </a:solidFill>
                        <a:latin typeface="Cambria Math" panose="02040503050406030204" pitchFamily="18" charset="0"/>
                        <a:ea typeface="Adobe 宋体 Std L" panose="02020300000000000000" pitchFamily="18" charset="-122"/>
                      </a:rPr>
                      <m:t> </m:t>
                    </m:r>
                    <m:r>
                      <a:rPr lang="en-US" altLang="zh-CN" sz="2800" b="1" i="1" dirty="0" smtClean="0">
                        <a:solidFill>
                          <a:srgbClr val="C00000"/>
                        </a:solidFill>
                        <a:latin typeface="Cambria Math" panose="02040503050406030204" pitchFamily="18" charset="0"/>
                        <a:ea typeface="Adobe 宋体 Std L" panose="02020300000000000000" pitchFamily="18" charset="-122"/>
                      </a:rPr>
                      <m:t>+</m:t>
                    </m:r>
                  </m:oMath>
                </a14:m>
                <a:r>
                  <a:rPr lang="zh-CN" altLang="en-US" sz="2800" b="1" dirty="0">
                    <a:solidFill>
                      <a:srgbClr val="C00000"/>
                    </a:solidFill>
                    <a:latin typeface="Adobe 宋体 Std L" panose="02020300000000000000" pitchFamily="18" charset="-122"/>
                    <a:ea typeface="Adobe 宋体 Std L" panose="02020300000000000000" pitchFamily="18" charset="-122"/>
                  </a:rPr>
                  <a:t> 算法</a:t>
                </a:r>
                <a:endParaRPr lang="zh-CN" altLang="en-US" sz="2800" dirty="0">
                  <a:solidFill>
                    <a:srgbClr val="C00000"/>
                  </a:solidFill>
                  <a:latin typeface="Adobe 宋体 Std L" panose="02020300000000000000" pitchFamily="18" charset="-122"/>
                  <a:ea typeface="Adobe 宋体 Std L" panose="02020300000000000000" pitchFamily="18"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2244725" y="2660015"/>
                <a:ext cx="5031740" cy="52197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672524" y="4039289"/>
                <a:ext cx="217577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3672524" y="4039289"/>
                <a:ext cx="2175773" cy="369332"/>
              </a:xfrm>
              <a:prstGeom prst="rect">
                <a:avLst/>
              </a:prstGeom>
              <a:blipFill rotWithShape="1">
                <a:blip r:embed="rId2"/>
                <a:stretch>
                  <a:fillRect l="-15" t="-15" r="27" b="1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286809" y="4490338"/>
                <a:ext cx="302095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b="0" i="1" smtClean="0">
                              <a:latin typeface="Cambria Math" panose="02040503050406030204" pitchFamily="18" charset="0"/>
                            </a:rPr>
                            <m:t>𝜃</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zh-CN" altLang="en-US"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3286809" y="4490338"/>
                <a:ext cx="3020959" cy="369332"/>
              </a:xfrm>
              <a:prstGeom prst="rect">
                <a:avLst/>
              </a:prstGeom>
              <a:blipFill rotWithShape="1">
                <a:blip r:embed="rId3"/>
                <a:stretch>
                  <a:fillRect l="-2" t="-69" r="10"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622168" y="5492578"/>
                <a:ext cx="217577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3622168" y="5492578"/>
                <a:ext cx="2175773" cy="369332"/>
              </a:xfrm>
              <a:prstGeom prst="rect">
                <a:avLst/>
              </a:prstGeom>
              <a:blipFill rotWithShape="1">
                <a:blip r:embed="rId4"/>
                <a:stretch>
                  <a:fillRect l="-6" t="-125" r="18" b="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336133" y="5900570"/>
                <a:ext cx="266214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𝑃</m:t>
                          </m:r>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zh-CN" altLang="en-US" b="0" i="1" smtClean="0">
                                  <a:latin typeface="Cambria Math" panose="02040503050406030204" pitchFamily="18" charset="0"/>
                                </a:rPr>
                                <m:t>𝜃</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𝑌</m:t>
                              </m:r>
                            </m:e>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zh-CN" altLang="en-US"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e>
                      </m:d>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3336133" y="5900570"/>
                <a:ext cx="2662143" cy="369332"/>
              </a:xfrm>
              <a:prstGeom prst="rect">
                <a:avLst/>
              </a:prstGeom>
              <a:blipFill rotWithShape="1">
                <a:blip r:embed="rId5"/>
                <a:stretch>
                  <a:fillRect l="-18" t="-41" r="2" b="148"/>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2"/>
          <p:cNvSpPr>
            <a:spLocks noGrp="1"/>
          </p:cNvSpPr>
          <p:nvPr>
            <p:ph idx="1"/>
          </p:nvPr>
        </p:nvSpPr>
        <p:spPr>
          <a:xfrm>
            <a:off x="347040" y="2650850"/>
            <a:ext cx="7760111" cy="4070626"/>
          </a:xfrm>
        </p:spPr>
        <p:txBody>
          <a:bodyPr>
            <a:normAutofit/>
          </a:bodyPr>
          <a:lstStyle/>
          <a:p>
            <a:pPr>
              <a:lnSpc>
                <a:spcPct val="110000"/>
              </a:lnSpc>
            </a:pPr>
            <a:r>
              <a:rPr lang="zh-CN" altLang="en-US" sz="2400" dirty="0"/>
              <a:t>策略</a:t>
            </a:r>
            <a:r>
              <a:rPr lang="en-US" altLang="zh-CN" sz="2400" dirty="0"/>
              <a:t>: </a:t>
            </a:r>
            <a:r>
              <a:rPr lang="zh-CN" altLang="en-US" sz="2400" dirty="0"/>
              <a:t>优化模型的准则</a:t>
            </a:r>
            <a:endParaRPr lang="en-US" altLang="zh-CN" sz="2400" dirty="0"/>
          </a:p>
          <a:p>
            <a:pPr lvl="1">
              <a:lnSpc>
                <a:spcPct val="110000"/>
              </a:lnSpc>
            </a:pPr>
            <a:r>
              <a:rPr lang="zh-CN" altLang="en-US" sz="2000" b="1" dirty="0">
                <a:solidFill>
                  <a:srgbClr val="C00000"/>
                </a:solidFill>
              </a:rPr>
              <a:t>损失函数</a:t>
            </a:r>
            <a:r>
              <a:rPr lang="en-US" altLang="zh-CN" sz="2000" dirty="0"/>
              <a:t>: </a:t>
            </a:r>
            <a:r>
              <a:rPr lang="zh-CN" altLang="en-US" sz="2000" dirty="0"/>
              <a:t>一次预测的好坏</a:t>
            </a:r>
            <a:endParaRPr lang="en-US" altLang="zh-CN" sz="2000" dirty="0"/>
          </a:p>
          <a:p>
            <a:pPr lvl="1">
              <a:lnSpc>
                <a:spcPct val="110000"/>
              </a:lnSpc>
            </a:pPr>
            <a:r>
              <a:rPr lang="zh-CN" altLang="en-US" sz="2000" b="1" dirty="0">
                <a:solidFill>
                  <a:srgbClr val="C00000"/>
                </a:solidFill>
              </a:rPr>
              <a:t>风险函数</a:t>
            </a:r>
            <a:r>
              <a:rPr lang="en-US" altLang="zh-CN" sz="2000" dirty="0"/>
              <a:t>: </a:t>
            </a:r>
            <a:r>
              <a:rPr lang="zh-CN" altLang="en-US" sz="2000" dirty="0"/>
              <a:t>平均意义下模型预测的好坏</a:t>
            </a:r>
            <a:endParaRPr lang="en-US" altLang="zh-CN" sz="2000" dirty="0"/>
          </a:p>
          <a:p>
            <a:pPr lvl="1">
              <a:lnSpc>
                <a:spcPct val="100000"/>
              </a:lnSpc>
            </a:pPr>
            <a:r>
              <a:rPr lang="zh-CN" altLang="en-US" sz="2000" dirty="0"/>
              <a:t>损失函数</a:t>
            </a:r>
            <a:endParaRPr lang="en-US" altLang="zh-CN" sz="2000" dirty="0"/>
          </a:p>
          <a:p>
            <a:pPr lvl="2">
              <a:lnSpc>
                <a:spcPct val="100000"/>
              </a:lnSpc>
            </a:pPr>
            <a:r>
              <a:rPr lang="en-US" altLang="zh-CN" sz="1800" dirty="0"/>
              <a:t>0-1</a:t>
            </a:r>
            <a:r>
              <a:rPr lang="zh-CN" altLang="en-US" sz="1800" dirty="0"/>
              <a:t>损失函数 </a:t>
            </a:r>
            <a:r>
              <a:rPr lang="en-US" altLang="zh-CN" sz="1800" dirty="0"/>
              <a:t>0-1 loss function</a:t>
            </a:r>
            <a:endParaRPr lang="en-US" altLang="zh-CN" sz="1800" dirty="0"/>
          </a:p>
          <a:p>
            <a:pPr marL="914400" lvl="2" indent="0">
              <a:lnSpc>
                <a:spcPct val="110000"/>
              </a:lnSpc>
              <a:buNone/>
            </a:pPr>
            <a:endParaRPr lang="en-US" altLang="zh-CN" sz="1800" dirty="0"/>
          </a:p>
          <a:p>
            <a:pPr lvl="2">
              <a:lnSpc>
                <a:spcPct val="150000"/>
              </a:lnSpc>
            </a:pPr>
            <a:r>
              <a:rPr lang="zh-CN" altLang="en-US" sz="1800" dirty="0"/>
              <a:t>平方损失函数 </a:t>
            </a:r>
            <a:r>
              <a:rPr lang="en-US" altLang="zh-CN" sz="1800" dirty="0"/>
              <a:t>quadratic loss function</a:t>
            </a:r>
            <a:endParaRPr lang="en-US" altLang="zh-CN" sz="1800" dirty="0"/>
          </a:p>
          <a:p>
            <a:pPr lvl="2">
              <a:lnSpc>
                <a:spcPct val="110000"/>
              </a:lnSpc>
            </a:pPr>
            <a:endParaRPr lang="en-US" altLang="zh-CN" sz="1800" dirty="0"/>
          </a:p>
          <a:p>
            <a:pPr lvl="2">
              <a:lnSpc>
                <a:spcPct val="110000"/>
              </a:lnSpc>
            </a:pPr>
            <a:r>
              <a:rPr lang="zh-CN" altLang="en-US" sz="1800" dirty="0"/>
              <a:t>绝对损失函数 </a:t>
            </a:r>
            <a:r>
              <a:rPr lang="en-US" altLang="zh-CN" sz="1800" dirty="0"/>
              <a:t>absolute loss function</a:t>
            </a:r>
            <a:endParaRPr lang="zh-CN" altLang="en-US" sz="1800" dirty="0"/>
          </a:p>
        </p:txBody>
      </p:sp>
      <p:sp>
        <p:nvSpPr>
          <p:cNvPr id="18"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统计学习三要素</a:t>
            </a:r>
            <a:endParaRPr lang="zh-CN" altLang="en-US" sz="3200" b="1" dirty="0">
              <a:solidFill>
                <a:schemeClr val="accent1">
                  <a:lumMod val="50000"/>
                </a:schemeClr>
              </a:solidFill>
              <a:latin typeface="+mn-ea"/>
              <a:ea typeface="+mn-ea"/>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2" name="文本框 1"/>
              <p:cNvSpPr txBox="1"/>
              <p:nvPr/>
            </p:nvSpPr>
            <p:spPr>
              <a:xfrm>
                <a:off x="3311854" y="4536320"/>
                <a:ext cx="2364116" cy="641586"/>
              </a:xfrm>
              <a:prstGeom prst="rect">
                <a:avLst/>
              </a:prstGeom>
              <a:noFill/>
            </p:spPr>
            <p:txBody>
              <a:bodyPr wrap="square" rtlCol="0">
                <a:spAutoFit/>
              </a:bodyPr>
              <a:lstStyle/>
              <a:p>
                <a14:m>
                  <m:oMath xmlns:m="http://schemas.openxmlformats.org/officeDocument/2006/math">
                    <m:r>
                      <a:rPr lang="en-US" altLang="zh-CN" sz="1600" b="0" i="1" smtClean="0">
                        <a:latin typeface="Cambria Math" panose="02040503050406030204" pitchFamily="18" charset="0"/>
                      </a:rPr>
                      <m:t>𝐿</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𝑌</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𝑓</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𝑋</m:t>
                            </m:r>
                          </m:e>
                        </m:d>
                      </m:e>
                    </m:d>
                  </m:oMath>
                </a14:m>
                <a:r>
                  <a:rPr lang="en-US" altLang="zh-CN" sz="1600" dirty="0"/>
                  <a:t>= </a:t>
                </a:r>
                <a14:m>
                  <m:oMath xmlns:m="http://schemas.openxmlformats.org/officeDocument/2006/math">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𝑌</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𝑓</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𝑋</m:t>
                            </m:r>
                            <m:r>
                              <a:rPr lang="en-US" altLang="zh-CN" sz="1600" b="0" i="1" smtClean="0">
                                <a:latin typeface="Cambria Math" panose="02040503050406030204" pitchFamily="18" charset="0"/>
                                <a:ea typeface="Cambria Math" panose="02040503050406030204" pitchFamily="18" charset="0"/>
                              </a:rPr>
                              <m:t>)</m:t>
                            </m:r>
                          </m:e>
                          <m:e>
                            <m:r>
                              <a:rPr lang="en-US" altLang="zh-CN" sz="1600" b="0" i="1" smtClean="0">
                                <a:latin typeface="Cambria Math" panose="02040503050406030204" pitchFamily="18" charset="0"/>
                              </a:rPr>
                              <m:t>0</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𝑌</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𝑓</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𝑋</m:t>
                            </m:r>
                            <m:r>
                              <a:rPr lang="en-US" altLang="zh-CN" sz="1600" b="0" i="1" smtClean="0">
                                <a:latin typeface="Cambria Math" panose="02040503050406030204" pitchFamily="18" charset="0"/>
                              </a:rPr>
                              <m:t>)</m:t>
                            </m:r>
                          </m:e>
                        </m:eqArr>
                      </m:e>
                    </m:d>
                  </m:oMath>
                </a14:m>
                <a:endParaRPr lang="zh-CN" altLang="en-US" sz="1600" dirty="0"/>
              </a:p>
            </p:txBody>
          </p:sp>
        </mc:Choice>
        <mc:Fallback>
          <p:sp>
            <p:nvSpPr>
              <p:cNvPr id="2" name="文本框 1"/>
              <p:cNvSpPr txBox="1">
                <a:spLocks noRot="1" noChangeAspect="1" noMove="1" noResize="1" noEditPoints="1" noAdjustHandles="1" noChangeArrowheads="1" noChangeShapeType="1" noTextEdit="1"/>
              </p:cNvSpPr>
              <p:nvPr/>
            </p:nvSpPr>
            <p:spPr>
              <a:xfrm>
                <a:off x="3311854" y="4536320"/>
                <a:ext cx="2364116" cy="641586"/>
              </a:xfrm>
              <a:prstGeom prst="rect">
                <a:avLst/>
              </a:prstGeom>
              <a:blipFill rotWithShape="1">
                <a:blip r:embed="rId1"/>
                <a:stretch>
                  <a:fillRect l="-14" t="-80" r="14" b="18"/>
                </a:stretch>
              </a:blipFill>
            </p:spPr>
            <p:txBody>
              <a:bodyPr/>
              <a:lstStyle/>
              <a:p>
                <a:r>
                  <a:rPr lang="zh-CN" altLang="en-US">
                    <a:noFill/>
                  </a:rPr>
                  <a:t> </a:t>
                </a:r>
              </a:p>
            </p:txBody>
          </p:sp>
        </mc:Fallback>
      </mc:AlternateContent>
      <p:sp>
        <p:nvSpPr>
          <p:cNvPr id="6" name="文本框 5"/>
          <p:cNvSpPr txBox="1"/>
          <p:nvPr/>
        </p:nvSpPr>
        <p:spPr>
          <a:xfrm>
            <a:off x="5030537" y="2711628"/>
            <a:ext cx="4574672" cy="369332"/>
          </a:xfrm>
          <a:prstGeom prst="rect">
            <a:avLst/>
          </a:prstGeom>
          <a:noFill/>
        </p:spPr>
        <p:txBody>
          <a:bodyPr wrap="square">
            <a:spAutoFit/>
          </a:bodyPr>
          <a:lstStyle/>
          <a:p>
            <a:endParaRPr lang="zh-CN" altLang="en-US" dirty="0"/>
          </a:p>
        </p:txBody>
      </p:sp>
      <p:sp>
        <p:nvSpPr>
          <p:cNvPr id="9" name="文本框 8"/>
          <p:cNvSpPr txBox="1"/>
          <p:nvPr/>
        </p:nvSpPr>
        <p:spPr>
          <a:xfrm>
            <a:off x="4916905" y="2805542"/>
            <a:ext cx="4801936" cy="369332"/>
          </a:xfrm>
          <a:prstGeom prst="rect">
            <a:avLst/>
          </a:prstGeom>
          <a:noFill/>
        </p:spPr>
        <p:txBody>
          <a:bodyPr wrap="square">
            <a:spAutoFit/>
          </a:bodyPr>
          <a:lstStyle/>
          <a:p>
            <a:endParaRPr lang="zh-CN" altLang="en-US" dirty="0"/>
          </a:p>
        </p:txBody>
      </p:sp>
      <mc:AlternateContent xmlns:mc="http://schemas.openxmlformats.org/markup-compatibility/2006">
        <mc:Choice xmlns:a14="http://schemas.microsoft.com/office/drawing/2010/main" Requires="a14">
          <p:sp>
            <p:nvSpPr>
              <p:cNvPr id="10" name="文本框 9"/>
              <p:cNvSpPr txBox="1"/>
              <p:nvPr/>
            </p:nvSpPr>
            <p:spPr>
              <a:xfrm>
                <a:off x="3211555" y="5470589"/>
                <a:ext cx="2609185" cy="3702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𝐿</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𝑌</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𝑓</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𝑋</m:t>
                              </m:r>
                            </m:e>
                          </m:d>
                        </m:e>
                      </m:d>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i="1">
                              <a:latin typeface="Cambria Math" panose="02040503050406030204" pitchFamily="18" charset="0"/>
                            </a:rPr>
                            <m:t>(</m:t>
                          </m:r>
                          <m:r>
                            <a:rPr lang="en-US" altLang="zh-CN" sz="1600" i="1">
                              <a:latin typeface="Cambria Math" panose="02040503050406030204" pitchFamily="18" charset="0"/>
                            </a:rPr>
                            <m:t>𝑌</m:t>
                          </m:r>
                          <m:r>
                            <a:rPr lang="en-US" altLang="zh-CN" sz="1600" i="1">
                              <a:latin typeface="Cambria Math" panose="02040503050406030204" pitchFamily="18" charset="0"/>
                            </a:rPr>
                            <m:t>−</m:t>
                          </m:r>
                          <m:r>
                            <a:rPr lang="en-US" altLang="zh-CN" sz="1600" i="1">
                              <a:latin typeface="Cambria Math" panose="02040503050406030204" pitchFamily="18" charset="0"/>
                            </a:rPr>
                            <m:t>𝑓</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𝑋</m:t>
                              </m:r>
                            </m:e>
                          </m:d>
                          <m:r>
                            <a:rPr lang="en-US" altLang="zh-CN" sz="1600" i="1">
                              <a:latin typeface="Cambria Math" panose="02040503050406030204" pitchFamily="18" charset="0"/>
                            </a:rPr>
                            <m:t>)</m:t>
                          </m:r>
                        </m:e>
                        <m:sup>
                          <m:r>
                            <a:rPr lang="en-US" altLang="zh-CN" sz="1600" b="0" i="1" smtClean="0">
                              <a:latin typeface="Cambria Math" panose="02040503050406030204" pitchFamily="18" charset="0"/>
                            </a:rPr>
                            <m:t>2</m:t>
                          </m:r>
                        </m:sup>
                      </m:sSup>
                    </m:oMath>
                  </m:oMathPara>
                </a14:m>
                <a:endParaRPr lang="zh-CN" altLang="en-US" sz="1600" dirty="0"/>
              </a:p>
            </p:txBody>
          </p:sp>
        </mc:Choice>
        <mc:Fallback>
          <p:sp>
            <p:nvSpPr>
              <p:cNvPr id="10" name="文本框 9"/>
              <p:cNvSpPr txBox="1">
                <a:spLocks noRot="1" noChangeAspect="1" noMove="1" noResize="1" noEditPoints="1" noAdjustHandles="1" noChangeArrowheads="1" noChangeShapeType="1" noTextEdit="1"/>
              </p:cNvSpPr>
              <p:nvPr/>
            </p:nvSpPr>
            <p:spPr>
              <a:xfrm>
                <a:off x="3211555" y="5470589"/>
                <a:ext cx="2609185" cy="370294"/>
              </a:xfrm>
              <a:prstGeom prst="rect">
                <a:avLst/>
              </a:prstGeom>
              <a:blipFill rotWithShape="1">
                <a:blip r:embed="rId2"/>
                <a:stretch>
                  <a:fillRect l="-14" t="-17" r="13"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3300765" y="6202857"/>
                <a:ext cx="2341244" cy="3702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𝐿</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𝑌</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𝑓</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𝑋</m:t>
                              </m:r>
                            </m:e>
                          </m:d>
                        </m:e>
                      </m:d>
                      <m:r>
                        <a:rPr lang="en-US" altLang="zh-CN" sz="1600" b="0" i="1" smtClean="0">
                          <a:latin typeface="Cambria Math" panose="02040503050406030204" pitchFamily="18" charset="0"/>
                        </a:rPr>
                        <m:t>=|</m:t>
                      </m:r>
                      <m:r>
                        <a:rPr lang="en-US" altLang="zh-CN" sz="1600" i="1">
                          <a:latin typeface="Cambria Math" panose="02040503050406030204" pitchFamily="18" charset="0"/>
                        </a:rPr>
                        <m:t>𝑌</m:t>
                      </m:r>
                      <m:r>
                        <a:rPr lang="en-US" altLang="zh-CN" sz="1600" i="1">
                          <a:latin typeface="Cambria Math" panose="02040503050406030204" pitchFamily="18" charset="0"/>
                        </a:rPr>
                        <m:t>−</m:t>
                      </m:r>
                      <m:r>
                        <a:rPr lang="en-US" altLang="zh-CN" sz="1600" i="1">
                          <a:latin typeface="Cambria Math" panose="02040503050406030204" pitchFamily="18" charset="0"/>
                        </a:rPr>
                        <m:t>𝑓</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𝑋</m:t>
                          </m:r>
                        </m:e>
                      </m:d>
                      <m:r>
                        <a:rPr lang="en-US" altLang="zh-CN" sz="1600" b="0" i="1" smtClean="0">
                          <a:latin typeface="Cambria Math" panose="02040503050406030204" pitchFamily="18" charset="0"/>
                        </a:rPr>
                        <m:t>|</m:t>
                      </m:r>
                    </m:oMath>
                  </m:oMathPara>
                </a14:m>
                <a:endParaRPr lang="zh-CN" altLang="en-US" sz="1600" dirty="0"/>
              </a:p>
            </p:txBody>
          </p:sp>
        </mc:Choice>
        <mc:Fallback>
          <p:sp>
            <p:nvSpPr>
              <p:cNvPr id="11" name="文本框 10"/>
              <p:cNvSpPr txBox="1">
                <a:spLocks noRot="1" noChangeAspect="1" noMove="1" noResize="1" noEditPoints="1" noAdjustHandles="1" noChangeArrowheads="1" noChangeShapeType="1" noTextEdit="1"/>
              </p:cNvSpPr>
              <p:nvPr/>
            </p:nvSpPr>
            <p:spPr>
              <a:xfrm>
                <a:off x="3300765" y="6202857"/>
                <a:ext cx="2341244" cy="370294"/>
              </a:xfrm>
              <a:prstGeom prst="rect">
                <a:avLst/>
              </a:prstGeom>
              <a:blipFill rotWithShape="1">
                <a:blip r:embed="rId3"/>
                <a:stretch>
                  <a:fillRect l="-1" t="-48" r="1" b="72"/>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45688" y="2583794"/>
            <a:ext cx="8263053" cy="3804814"/>
          </a:xfrm>
        </p:spPr>
        <p:txBody>
          <a:bodyPr>
            <a:normAutofit fontScale="85000" lnSpcReduction="20000"/>
          </a:bodyPr>
          <a:lstStyle/>
          <a:p>
            <a:pPr>
              <a:lnSpc>
                <a:spcPct val="120000"/>
              </a:lnSpc>
            </a:pPr>
            <a:r>
              <a:rPr lang="zh-CN" altLang="en-US" sz="2400" dirty="0"/>
              <a:t>损失函数</a:t>
            </a:r>
            <a:endParaRPr lang="en-US" altLang="zh-CN" sz="2400" dirty="0"/>
          </a:p>
          <a:p>
            <a:pPr lvl="1">
              <a:lnSpc>
                <a:spcPct val="120000"/>
              </a:lnSpc>
            </a:pPr>
            <a:r>
              <a:rPr lang="zh-CN" altLang="en-US" sz="2100" dirty="0"/>
              <a:t>对数损失函数 </a:t>
            </a:r>
            <a:r>
              <a:rPr lang="en-US" altLang="zh-CN" sz="2100" dirty="0"/>
              <a:t>logarithmic loss function </a:t>
            </a:r>
            <a:r>
              <a:rPr lang="zh-CN" altLang="en-US" sz="2100" dirty="0"/>
              <a:t>或对数似然损失函数 </a:t>
            </a:r>
            <a:r>
              <a:rPr lang="en-US" altLang="zh-CN" sz="2100" dirty="0"/>
              <a:t>loglikelihood loss function </a:t>
            </a:r>
            <a:endParaRPr lang="en-US" altLang="zh-CN" sz="2100" dirty="0"/>
          </a:p>
          <a:p>
            <a:pPr marL="294640" lvl="1" indent="0">
              <a:lnSpc>
                <a:spcPct val="120000"/>
              </a:lnSpc>
              <a:buNone/>
            </a:pPr>
            <a:endParaRPr lang="en-US" altLang="zh-CN" sz="2000" dirty="0"/>
          </a:p>
          <a:p>
            <a:pPr>
              <a:lnSpc>
                <a:spcPct val="120000"/>
              </a:lnSpc>
              <a:spcAft>
                <a:spcPts val="600"/>
              </a:spcAft>
            </a:pPr>
            <a:r>
              <a:rPr lang="zh-CN" altLang="en-US" sz="2400" b="1" dirty="0">
                <a:solidFill>
                  <a:srgbClr val="0070C0"/>
                </a:solidFill>
              </a:rPr>
              <a:t>损失函数的期望</a:t>
            </a:r>
            <a:endParaRPr lang="en-US" altLang="zh-CN" sz="2400" b="1" dirty="0">
              <a:solidFill>
                <a:srgbClr val="0070C0"/>
              </a:solidFill>
            </a:endParaRPr>
          </a:p>
          <a:p>
            <a:pPr marL="294640" lvl="1" indent="0">
              <a:lnSpc>
                <a:spcPct val="120000"/>
              </a:lnSpc>
              <a:buNone/>
            </a:pPr>
            <a:endParaRPr lang="en-US" altLang="zh-CN" sz="2000" dirty="0"/>
          </a:p>
          <a:p>
            <a:pPr marL="0" indent="0">
              <a:lnSpc>
                <a:spcPct val="120000"/>
              </a:lnSpc>
              <a:spcAft>
                <a:spcPts val="600"/>
              </a:spcAft>
              <a:buNone/>
            </a:pPr>
            <a:r>
              <a:rPr lang="en-US" altLang="zh-CN" sz="2400" dirty="0"/>
              <a:t>    </a:t>
            </a:r>
            <a:r>
              <a:rPr lang="zh-CN" altLang="en-US" sz="2400" dirty="0"/>
              <a:t>称作</a:t>
            </a:r>
            <a:r>
              <a:rPr lang="zh-CN" altLang="en-US" sz="2400" b="1" dirty="0">
                <a:solidFill>
                  <a:srgbClr val="0070C0"/>
                </a:solidFill>
              </a:rPr>
              <a:t>风险函数 </a:t>
            </a:r>
            <a:r>
              <a:rPr lang="en-US" altLang="zh-CN" sz="2400" dirty="0"/>
              <a:t>risk function </a:t>
            </a:r>
            <a:r>
              <a:rPr lang="zh-CN" altLang="en-US" sz="2400" dirty="0"/>
              <a:t>期望损失 </a:t>
            </a:r>
            <a:r>
              <a:rPr lang="en-US" altLang="zh-CN" sz="2400" dirty="0"/>
              <a:t>expected loss</a:t>
            </a:r>
            <a:endParaRPr lang="en-US" altLang="zh-CN" sz="2400" dirty="0"/>
          </a:p>
          <a:p>
            <a:pPr>
              <a:lnSpc>
                <a:spcPct val="120000"/>
              </a:lnSpc>
              <a:spcAft>
                <a:spcPts val="600"/>
              </a:spcAft>
            </a:pPr>
            <a:r>
              <a:rPr lang="zh-CN" altLang="en-US" sz="2400" dirty="0"/>
              <a:t>由</a:t>
            </a:r>
            <a:r>
              <a:rPr lang="en-US" altLang="zh-CN" sz="2400" dirty="0"/>
              <a:t> </a:t>
            </a:r>
            <a:r>
              <a:rPr lang="en-US" altLang="zh-CN" sz="2400" i="1" dirty="0"/>
              <a:t>P</a:t>
            </a:r>
            <a:r>
              <a:rPr lang="en-US" altLang="zh-CN" sz="2400" dirty="0"/>
              <a:t>(</a:t>
            </a:r>
            <a:r>
              <a:rPr lang="en-US" altLang="zh-CN" sz="2400" i="1" dirty="0"/>
              <a:t>X</a:t>
            </a:r>
            <a:r>
              <a:rPr lang="en-US" altLang="zh-CN" sz="2400" dirty="0"/>
              <a:t>, </a:t>
            </a:r>
            <a:r>
              <a:rPr lang="en-US" altLang="zh-CN" sz="2400" i="1" dirty="0"/>
              <a:t>Y</a:t>
            </a:r>
            <a:r>
              <a:rPr lang="en-US" altLang="zh-CN" sz="2400" dirty="0"/>
              <a:t>) </a:t>
            </a:r>
            <a:r>
              <a:rPr lang="zh-CN" altLang="en-US" sz="2400" dirty="0"/>
              <a:t>可以直接求出</a:t>
            </a:r>
            <a:r>
              <a:rPr lang="en-US" altLang="zh-CN" sz="2400" i="1" dirty="0"/>
              <a:t>P</a:t>
            </a:r>
            <a:r>
              <a:rPr lang="en-US" altLang="zh-CN" sz="2400" dirty="0"/>
              <a:t>(</a:t>
            </a:r>
            <a:r>
              <a:rPr lang="en-US" altLang="zh-CN" sz="2400" i="1" dirty="0" err="1"/>
              <a:t>y</a:t>
            </a:r>
            <a:r>
              <a:rPr lang="en-US" altLang="zh-CN" sz="2400" dirty="0" err="1"/>
              <a:t>|</a:t>
            </a:r>
            <a:r>
              <a:rPr lang="en-US" altLang="zh-CN" sz="2400" i="1" dirty="0" err="1"/>
              <a:t>x</a:t>
            </a:r>
            <a:r>
              <a:rPr lang="en-US" altLang="zh-CN" sz="2400" dirty="0"/>
              <a:t>),  </a:t>
            </a:r>
            <a:r>
              <a:rPr lang="zh-CN" altLang="en-US" sz="2400" dirty="0"/>
              <a:t>但不知道</a:t>
            </a:r>
            <a:r>
              <a:rPr lang="en-US" altLang="zh-CN" sz="2400" dirty="0"/>
              <a:t> </a:t>
            </a:r>
            <a:r>
              <a:rPr lang="en-US" altLang="zh-CN" sz="2400" i="1" dirty="0"/>
              <a:t>P</a:t>
            </a:r>
            <a:r>
              <a:rPr lang="en-US" altLang="zh-CN" sz="2400" dirty="0"/>
              <a:t>(</a:t>
            </a:r>
            <a:r>
              <a:rPr lang="en-US" altLang="zh-CN" sz="2400" i="1" dirty="0"/>
              <a:t>X</a:t>
            </a:r>
            <a:r>
              <a:rPr lang="en-US" altLang="zh-CN" sz="2400" dirty="0"/>
              <a:t>, </a:t>
            </a:r>
            <a:r>
              <a:rPr lang="en-US" altLang="zh-CN" sz="2400" i="1" dirty="0"/>
              <a:t>Y</a:t>
            </a:r>
            <a:r>
              <a:rPr lang="en-US" altLang="zh-CN" sz="2400" dirty="0"/>
              <a:t>) </a:t>
            </a:r>
            <a:endParaRPr lang="en-US" altLang="zh-CN" sz="2400" dirty="0"/>
          </a:p>
          <a:p>
            <a:pPr>
              <a:lnSpc>
                <a:spcPct val="120000"/>
              </a:lnSpc>
            </a:pPr>
            <a:r>
              <a:rPr lang="zh-CN" altLang="en-US" sz="2400" b="1" dirty="0">
                <a:solidFill>
                  <a:srgbClr val="0070C0"/>
                </a:solidFill>
              </a:rPr>
              <a:t>经验风险 </a:t>
            </a:r>
            <a:r>
              <a:rPr lang="en-US" altLang="zh-CN" sz="2400" dirty="0"/>
              <a:t>empirical risk, </a:t>
            </a:r>
            <a:r>
              <a:rPr lang="zh-CN" altLang="en-US" sz="2400" dirty="0"/>
              <a:t>经验损失 </a:t>
            </a:r>
            <a:r>
              <a:rPr lang="en-US" altLang="zh-CN" sz="2400" dirty="0"/>
              <a:t>empirical loss</a:t>
            </a:r>
            <a:endParaRPr lang="en-US" altLang="zh-CN" sz="2400" dirty="0"/>
          </a:p>
        </p:txBody>
      </p:sp>
      <p:sp>
        <p:nvSpPr>
          <p:cNvPr id="11" name="标题 1"/>
          <p:cNvSpPr txBox="1"/>
          <p:nvPr/>
        </p:nvSpPr>
        <p:spPr>
          <a:xfrm>
            <a:off x="243937"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统计学习三要素</a:t>
            </a:r>
            <a:endParaRPr lang="zh-CN" altLang="en-US" sz="3200" b="1" dirty="0">
              <a:solidFill>
                <a:schemeClr val="accent1">
                  <a:lumMod val="50000"/>
                </a:schemeClr>
              </a:solidFill>
              <a:latin typeface="+mn-ea"/>
              <a:ea typeface="+mn-ea"/>
            </a:endParaRPr>
          </a:p>
        </p:txBody>
      </p:sp>
      <p:sp>
        <p:nvSpPr>
          <p:cNvPr id="8"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mc:AlternateContent xmlns:mc="http://schemas.openxmlformats.org/markup-compatibility/2006">
        <mc:Choice xmlns:a14="http://schemas.microsoft.com/office/drawing/2010/main" Requires="a14">
          <p:sp>
            <p:nvSpPr>
              <p:cNvPr id="4" name="文本框 3"/>
              <p:cNvSpPr txBox="1"/>
              <p:nvPr/>
            </p:nvSpPr>
            <p:spPr>
              <a:xfrm>
                <a:off x="3010895" y="3553592"/>
                <a:ext cx="3190221" cy="40498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𝑙𝑜𝑔𝑃</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3010895" y="3553592"/>
                <a:ext cx="3190221" cy="404983"/>
              </a:xfrm>
              <a:prstGeom prst="rect">
                <a:avLst/>
              </a:prstGeom>
              <a:blipFill rotWithShape="1">
                <a:blip r:embed="rId1"/>
                <a:stretch>
                  <a:fillRect l="-11" t="-33" r="11" b="1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746511" y="4159224"/>
                <a:ext cx="6222507" cy="895823"/>
              </a:xfrm>
              <a:prstGeom prst="rect">
                <a:avLst/>
              </a:prstGeom>
              <a:noFill/>
            </p:spPr>
            <p:txBody>
              <a:bodyPr wrap="square" rtlCol="0">
                <a:spAutoFit/>
              </a:bodyPr>
              <a:lstStyle/>
              <a:p>
                <a:pPr>
                  <a:spcAft>
                    <a:spcPts val="600"/>
                  </a:spcAft>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m:rPr>
                              <m:sty m:val="p"/>
                            </m:rPr>
                            <a:rPr lang="en-US" altLang="zh-CN" b="0" i="0" smtClean="0">
                              <a:latin typeface="Cambria Math" panose="02040503050406030204" pitchFamily="18" charset="0"/>
                            </a:rPr>
                            <m:t>exp</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𝑃</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e>
                      </m:d>
                      <m:r>
                        <a:rPr lang="en-US" altLang="zh-CN" b="0" i="1" smtClean="0">
                          <a:latin typeface="Cambria Math" panose="02040503050406030204" pitchFamily="18" charset="0"/>
                        </a:rPr>
                        <m:t>=</m:t>
                      </m:r>
                      <m:nary>
                        <m:naryPr>
                          <m:limLoc m:val="undOvr"/>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𝑑𝑥𝑑𝑦</m:t>
                          </m:r>
                        </m:e>
                      </m:nary>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1746511" y="4159224"/>
                <a:ext cx="6222507" cy="895823"/>
              </a:xfrm>
              <a:prstGeom prst="rect">
                <a:avLst/>
              </a:prstGeom>
              <a:blipFill rotWithShape="1">
                <a:blip r:embed="rId2"/>
                <a:stretch>
                  <a:fillRect l="-4" t="-68" r="6"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4946649" y="4618289"/>
                <a:ext cx="729974"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𝑥</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𝑦</m:t>
                      </m:r>
                    </m:oMath>
                  </m:oMathPara>
                </a14:m>
                <a:endParaRPr lang="zh-CN" altLang="en-US" sz="1200" dirty="0"/>
              </a:p>
            </p:txBody>
          </p:sp>
        </mc:Choice>
        <mc:Fallback>
          <p:sp>
            <p:nvSpPr>
              <p:cNvPr id="6" name="文本框 5"/>
              <p:cNvSpPr txBox="1">
                <a:spLocks noRot="1" noChangeAspect="1" noMove="1" noResize="1" noEditPoints="1" noAdjustHandles="1" noChangeArrowheads="1" noChangeShapeType="1" noTextEdit="1"/>
              </p:cNvSpPr>
              <p:nvPr/>
            </p:nvSpPr>
            <p:spPr>
              <a:xfrm>
                <a:off x="4946649" y="4618289"/>
                <a:ext cx="729974" cy="276999"/>
              </a:xfrm>
              <a:prstGeom prst="rect">
                <a:avLst/>
              </a:prstGeom>
              <a:blipFill rotWithShape="1">
                <a:blip r:embed="rId3"/>
                <a:stretch>
                  <a:fillRect l="-87" t="-205" r="49"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774068" y="6293150"/>
                <a:ext cx="365831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𝑁</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𝑁</m:t>
                              </m:r>
                            </m:sub>
                          </m:sSub>
                        </m:e>
                      </m:d>
                      <m:r>
                        <a:rPr lang="en-US" altLang="zh-CN" b="0" i="1" smtClean="0">
                          <a:latin typeface="Cambria Math" panose="02040503050406030204" pitchFamily="18" charset="0"/>
                        </a:rPr>
                        <m:t>}</m:t>
                      </m:r>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774068" y="6293150"/>
                <a:ext cx="3658319" cy="369332"/>
              </a:xfrm>
              <a:prstGeom prst="rect">
                <a:avLst/>
              </a:prstGeom>
              <a:blipFill rotWithShape="1">
                <a:blip r:embed="rId4"/>
                <a:stretch>
                  <a:fillRect t="-81" r="2"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4852990" y="6236083"/>
                <a:ext cx="3528618" cy="483466"/>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m:rPr>
                            <m:sty m:val="p"/>
                          </m:rPr>
                          <a:rPr lang="en-US" altLang="zh-CN" b="0" i="0" smtClean="0">
                            <a:latin typeface="Cambria Math" panose="02040503050406030204" pitchFamily="18" charset="0"/>
                          </a:rPr>
                          <m:t>emp</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𝐿</m:t>
                        </m:r>
                        <m:r>
                          <a:rPr lang="en-US" altLang="zh-CN" b="0" i="1" smtClean="0">
                            <a:latin typeface="Cambria Math" panose="02040503050406030204" pitchFamily="18" charset="0"/>
                          </a:rPr>
                          <m:t>(</m:t>
                        </m:r>
                      </m:e>
                    </m:nary>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4852990" y="6236083"/>
                <a:ext cx="3528618" cy="483466"/>
              </a:xfrm>
              <a:prstGeom prst="rect">
                <a:avLst/>
              </a:prstGeom>
              <a:blipFill rotWithShape="1">
                <a:blip r:embed="rId5"/>
                <a:stretch>
                  <a:fillRect l="-9" t="-79" r="7" b="127"/>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298802" y="2589890"/>
            <a:ext cx="8601158" cy="3629862"/>
          </a:xfrm>
        </p:spPr>
        <p:txBody>
          <a:bodyPr>
            <a:normAutofit/>
          </a:bodyPr>
          <a:lstStyle/>
          <a:p>
            <a:pPr>
              <a:lnSpc>
                <a:spcPct val="100000"/>
              </a:lnSpc>
            </a:pPr>
            <a:r>
              <a:rPr lang="zh-CN" altLang="en-US" sz="2400" dirty="0"/>
              <a:t>策略</a:t>
            </a:r>
            <a:r>
              <a:rPr lang="en-US" altLang="zh-CN" sz="2400" dirty="0"/>
              <a:t>: </a:t>
            </a:r>
            <a:r>
              <a:rPr lang="zh-CN" altLang="en-US" sz="2400" dirty="0"/>
              <a:t>经验风险最小化与结构风险最小化</a:t>
            </a:r>
            <a:endParaRPr lang="en-US" altLang="zh-CN" sz="2400" dirty="0"/>
          </a:p>
          <a:p>
            <a:pPr lvl="1">
              <a:lnSpc>
                <a:spcPct val="100000"/>
              </a:lnSpc>
            </a:pPr>
            <a:r>
              <a:rPr lang="zh-CN" altLang="en-US" sz="2000" dirty="0"/>
              <a:t>经验风险最小化最优模型</a:t>
            </a:r>
            <a:endParaRPr lang="en-US" altLang="zh-CN" sz="2000" dirty="0"/>
          </a:p>
          <a:p>
            <a:pPr lvl="1">
              <a:lnSpc>
                <a:spcPct val="100000"/>
              </a:lnSpc>
            </a:pPr>
            <a:endParaRPr lang="en-US" altLang="zh-CN" sz="2000" dirty="0"/>
          </a:p>
          <a:p>
            <a:pPr lvl="1">
              <a:lnSpc>
                <a:spcPct val="100000"/>
              </a:lnSpc>
            </a:pPr>
            <a:endParaRPr lang="en-US" altLang="zh-CN" sz="2000" dirty="0"/>
          </a:p>
          <a:p>
            <a:pPr lvl="1">
              <a:lnSpc>
                <a:spcPct val="100000"/>
              </a:lnSpc>
            </a:pPr>
            <a:r>
              <a:rPr lang="zh-CN" altLang="en-US" sz="2000" dirty="0"/>
              <a:t>当样本容量很小时，经验风险最小化学习的效果未必很好，会产生“过拟合</a:t>
            </a:r>
            <a:r>
              <a:rPr lang="en-US" altLang="zh-CN" sz="2000" dirty="0"/>
              <a:t>over-fitting</a:t>
            </a:r>
            <a:r>
              <a:rPr lang="zh-CN" altLang="en-US" sz="2000" dirty="0"/>
              <a:t>”</a:t>
            </a:r>
            <a:endParaRPr lang="en-US" altLang="zh-CN" sz="2000" dirty="0"/>
          </a:p>
          <a:p>
            <a:pPr lvl="1" algn="just">
              <a:lnSpc>
                <a:spcPct val="100000"/>
              </a:lnSpc>
            </a:pPr>
            <a:r>
              <a:rPr lang="zh-CN" altLang="en-US" sz="2000" dirty="0"/>
              <a:t>结构风险最小化 </a:t>
            </a:r>
            <a:r>
              <a:rPr lang="en-US" altLang="zh-CN" sz="2000" dirty="0"/>
              <a:t>structure risk minimization, </a:t>
            </a:r>
            <a:r>
              <a:rPr lang="zh-CN" altLang="en-US" sz="2000" dirty="0"/>
              <a:t>为防止过拟合提出的策略</a:t>
            </a:r>
            <a:r>
              <a:rPr lang="en-US" altLang="zh-CN" sz="2000" dirty="0"/>
              <a:t>,</a:t>
            </a:r>
            <a:r>
              <a:rPr lang="zh-CN" altLang="en-US" sz="2000" dirty="0"/>
              <a:t>等价于正则化</a:t>
            </a:r>
            <a:r>
              <a:rPr lang="en-US" altLang="zh-CN" sz="2000" dirty="0"/>
              <a:t>(regularization), </a:t>
            </a:r>
            <a:r>
              <a:rPr lang="zh-CN" altLang="en-US" sz="2000" dirty="0"/>
              <a:t>即加入正则化项</a:t>
            </a:r>
            <a:r>
              <a:rPr lang="en-US" altLang="zh-CN" sz="2000" dirty="0" err="1"/>
              <a:t>regularizer</a:t>
            </a:r>
            <a:r>
              <a:rPr lang="en-US" altLang="zh-CN" sz="2000" dirty="0"/>
              <a:t>,</a:t>
            </a:r>
            <a:r>
              <a:rPr lang="zh-CN" altLang="en-US" sz="2000" dirty="0"/>
              <a:t>或惩罚项 </a:t>
            </a:r>
            <a:r>
              <a:rPr lang="en-US" altLang="zh-CN" sz="2000" dirty="0"/>
              <a:t>penalty term</a:t>
            </a:r>
            <a:endParaRPr lang="en-US" altLang="zh-CN" sz="2000" dirty="0"/>
          </a:p>
          <a:p>
            <a:pPr marL="457200" lvl="1" indent="0">
              <a:lnSpc>
                <a:spcPct val="100000"/>
              </a:lnSpc>
              <a:buNone/>
            </a:pPr>
            <a:endParaRPr lang="en-US" altLang="zh-CN" sz="2000" dirty="0"/>
          </a:p>
        </p:txBody>
      </p:sp>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统计学习三要素</a:t>
            </a:r>
            <a:endParaRPr lang="zh-CN" altLang="en-US" sz="3200" b="1" dirty="0">
              <a:solidFill>
                <a:schemeClr val="accent1">
                  <a:lumMod val="50000"/>
                </a:schemeClr>
              </a:solidFill>
              <a:latin typeface="+mn-ea"/>
              <a:ea typeface="+mn-ea"/>
            </a:endParaRPr>
          </a:p>
        </p:txBody>
      </p:sp>
      <p:sp>
        <p:nvSpPr>
          <p:cNvPr id="6"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2" name="文本框 1"/>
              <p:cNvSpPr txBox="1"/>
              <p:nvPr/>
            </p:nvSpPr>
            <p:spPr>
              <a:xfrm>
                <a:off x="3320715" y="3307080"/>
                <a:ext cx="2942286" cy="9003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min</m:t>
                      </m:r>
                      <m:r>
                        <a:rPr lang="zh-CN" altLang="en-US" b="0" i="0"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𝐿</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nary>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3320715" y="3307080"/>
                <a:ext cx="2942286" cy="900375"/>
              </a:xfrm>
              <a:prstGeom prst="rect">
                <a:avLst/>
              </a:prstGeom>
              <a:blipFill rotWithShape="1">
                <a:blip r:embed="rId1"/>
                <a:stretch>
                  <a:fillRect l="-10" r="21" b="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686051" y="5667649"/>
                <a:ext cx="3839394" cy="87126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m:rPr>
                              <m:sty m:val="p"/>
                            </m:rPr>
                            <a:rPr lang="en-US" altLang="zh-CN" i="1">
                              <a:latin typeface="Cambria Math" panose="02040503050406030204" pitchFamily="18" charset="0"/>
                            </a:rPr>
                            <m:t>min</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e>
                      </m:nary>
                      <m:r>
                        <a:rPr lang="en-US" altLang="zh-CN" b="0" i="1" smtClean="0">
                          <a:latin typeface="Cambria Math" panose="02040503050406030204" pitchFamily="18" charset="0"/>
                        </a:rPr>
                        <m:t>+</m:t>
                      </m:r>
                      <m:r>
                        <a:rPr lang="zh-CN" altLang="en-US" i="1" dirty="0" smtClean="0">
                          <a:latin typeface="Cambria Math" panose="02040503050406030204" pitchFamily="18" charset="0"/>
                        </a:rPr>
                        <m:t>𝜆</m:t>
                      </m:r>
                      <m:r>
                        <a:rPr lang="en-US" altLang="zh-CN" b="0" i="1" dirty="0" smtClean="0">
                          <a:latin typeface="Cambria Math" panose="02040503050406030204" pitchFamily="18" charset="0"/>
                        </a:rPr>
                        <m:t>𝐽</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2686051" y="5667649"/>
                <a:ext cx="3839394" cy="871264"/>
              </a:xfrm>
              <a:prstGeom prst="rect">
                <a:avLst/>
              </a:prstGeom>
              <a:blipFill rotWithShape="1">
                <a:blip r:embed="rId2"/>
                <a:stretch>
                  <a:fillRect t="-31" r="5" b="36"/>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479502" y="2732585"/>
            <a:ext cx="8140241" cy="3629862"/>
          </a:xfrm>
        </p:spPr>
        <p:txBody>
          <a:bodyPr>
            <a:normAutofit/>
          </a:bodyPr>
          <a:lstStyle/>
          <a:p>
            <a:r>
              <a:rPr lang="zh-CN" altLang="en-US" sz="2400" dirty="0"/>
              <a:t>算法：求解得到最优模型</a:t>
            </a:r>
            <a:endParaRPr lang="en-US" altLang="zh-CN" sz="2400" dirty="0"/>
          </a:p>
          <a:p>
            <a:endParaRPr lang="en-US" altLang="zh-CN" sz="2400" dirty="0"/>
          </a:p>
          <a:p>
            <a:r>
              <a:rPr lang="zh-CN" altLang="en-US" sz="2400" dirty="0"/>
              <a:t>求解最优化问题：</a:t>
            </a:r>
            <a:endParaRPr lang="en-US" altLang="zh-CN" sz="2400" dirty="0"/>
          </a:p>
          <a:p>
            <a:endParaRPr lang="en-US" altLang="zh-CN" sz="2400" dirty="0"/>
          </a:p>
          <a:p>
            <a:endParaRPr lang="en-US" altLang="zh-CN" sz="2400" dirty="0"/>
          </a:p>
          <a:p>
            <a:pPr lvl="1">
              <a:lnSpc>
                <a:spcPct val="100000"/>
              </a:lnSpc>
            </a:pPr>
            <a:endParaRPr lang="en-US" altLang="zh-CN" sz="2000" dirty="0"/>
          </a:p>
          <a:p>
            <a:pPr lvl="1">
              <a:lnSpc>
                <a:spcPct val="100000"/>
              </a:lnSpc>
            </a:pPr>
            <a:r>
              <a:rPr lang="zh-CN" altLang="en-US" sz="2000" dirty="0"/>
              <a:t>如果最优化问题有显式的解析式</a:t>
            </a:r>
            <a:r>
              <a:rPr lang="en-US" altLang="zh-CN" sz="2000" dirty="0"/>
              <a:t>, </a:t>
            </a:r>
            <a:r>
              <a:rPr lang="zh-CN" altLang="en-US" sz="2000" dirty="0"/>
              <a:t>算法比较简单</a:t>
            </a:r>
            <a:endParaRPr lang="en-US" altLang="zh-CN" sz="2000" dirty="0"/>
          </a:p>
          <a:p>
            <a:pPr lvl="1">
              <a:lnSpc>
                <a:spcPct val="100000"/>
              </a:lnSpc>
            </a:pPr>
            <a:r>
              <a:rPr lang="zh-CN" altLang="en-US" sz="2000" dirty="0"/>
              <a:t>但通常解析式不存在</a:t>
            </a:r>
            <a:r>
              <a:rPr lang="en-US" altLang="zh-CN" sz="2000" dirty="0"/>
              <a:t>, </a:t>
            </a:r>
            <a:r>
              <a:rPr lang="zh-CN" altLang="en-US" sz="2000" dirty="0"/>
              <a:t>就需要数值计算的方法</a:t>
            </a:r>
            <a:endParaRPr lang="en-US" altLang="zh-CN" sz="2000" dirty="0"/>
          </a:p>
          <a:p>
            <a:endParaRPr lang="en-US" altLang="zh-CN" sz="2400" dirty="0"/>
          </a:p>
          <a:p>
            <a:pPr lvl="1"/>
            <a:endParaRPr lang="en-US" altLang="zh-CN" dirty="0"/>
          </a:p>
        </p:txBody>
      </p:sp>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统计学习三要素</a:t>
            </a:r>
            <a:endParaRPr lang="zh-CN" altLang="en-US" sz="3200" b="1" dirty="0">
              <a:solidFill>
                <a:schemeClr val="accent1">
                  <a:lumMod val="50000"/>
                </a:schemeClr>
              </a:solidFill>
              <a:latin typeface="+mn-ea"/>
              <a:ea typeface="+mn-ea"/>
            </a:endParaRPr>
          </a:p>
        </p:txBody>
      </p:sp>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grpSp>
        <p:nvGrpSpPr>
          <p:cNvPr id="4" name="组合 3"/>
          <p:cNvGrpSpPr/>
          <p:nvPr/>
        </p:nvGrpSpPr>
        <p:grpSpPr>
          <a:xfrm>
            <a:off x="3071539" y="4165823"/>
            <a:ext cx="3298781" cy="1148263"/>
            <a:chOff x="3083731" y="3641567"/>
            <a:chExt cx="3298781" cy="1148263"/>
          </a:xfrm>
        </p:grpSpPr>
        <mc:AlternateContent xmlns:mc="http://schemas.openxmlformats.org/markup-compatibility/2006">
          <mc:Choice xmlns:a14="http://schemas.microsoft.com/office/drawing/2010/main" Requires="a14">
            <p:sp>
              <p:nvSpPr>
                <p:cNvPr id="2" name="文本框 1"/>
                <p:cNvSpPr txBox="1"/>
                <p:nvPr/>
              </p:nvSpPr>
              <p:spPr>
                <a:xfrm>
                  <a:off x="3147354" y="3641567"/>
                  <a:ext cx="3235158" cy="114826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m</m:t>
                        </m:r>
                        <m:r>
                          <m:rPr>
                            <m:sty m:val="p"/>
                          </m:rPr>
                          <a:rPr lang="en-US" altLang="zh-CN" b="0" i="0" smtClean="0">
                            <a:latin typeface="Cambria Math" panose="02040503050406030204" pitchFamily="18" charset="0"/>
                          </a:rPr>
                          <m:t>in</m:t>
                        </m:r>
                        <m:r>
                          <a:rPr lang="zh-CN" altLang="en-US" b="0" i="0"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e>
                        </m:nary>
                        <m:r>
                          <a:rPr lang="en-US" altLang="zh-CN" b="0" i="1" smtClean="0">
                            <a:latin typeface="Cambria Math" panose="02040503050406030204" pitchFamily="18" charset="0"/>
                          </a:rPr>
                          <m:t>+</m:t>
                        </m:r>
                        <m:r>
                          <a:rPr lang="zh-CN" altLang="en-US" i="1" dirty="0" smtClean="0">
                            <a:latin typeface="Cambria Math" panose="02040503050406030204" pitchFamily="18" charset="0"/>
                          </a:rPr>
                          <m:t>𝜆</m:t>
                        </m:r>
                        <m:r>
                          <a:rPr lang="en-US" altLang="zh-CN" b="0" i="1" dirty="0" smtClean="0">
                            <a:latin typeface="Cambria Math" panose="02040503050406030204" pitchFamily="18" charset="0"/>
                          </a:rPr>
                          <m:t>𝐽</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oMath>
                    </m:oMathPara>
                  </a14:m>
                  <a:endParaRPr lang="en-US" altLang="zh-CN" dirty="0"/>
                </a:p>
                <a:p>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3147354" y="3641567"/>
                  <a:ext cx="3235158" cy="114826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3083731" y="4167573"/>
                  <a:ext cx="822949"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𝑓</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𝐹</m:t>
                        </m:r>
                      </m:oMath>
                    </m:oMathPara>
                  </a14:m>
                  <a:endParaRPr lang="zh-CN" altLang="en-US" sz="1200" dirty="0"/>
                </a:p>
              </p:txBody>
            </p:sp>
          </mc:Choice>
          <mc:Fallback>
            <p:sp>
              <p:nvSpPr>
                <p:cNvPr id="3" name="文本框 2"/>
                <p:cNvSpPr txBox="1">
                  <a:spLocks noRot="1" noChangeAspect="1" noMove="1" noResize="1" noEditPoints="1" noAdjustHandles="1" noChangeArrowheads="1" noChangeShapeType="1" noTextEdit="1"/>
                </p:cNvSpPr>
                <p:nvPr/>
              </p:nvSpPr>
              <p:spPr>
                <a:xfrm>
                  <a:off x="3083731" y="4167573"/>
                  <a:ext cx="822949" cy="276999"/>
                </a:xfrm>
                <a:prstGeom prst="rect">
                  <a:avLst/>
                </a:prstGeom>
                <a:blipFill rotWithShape="1">
                  <a:blip r:embed="rId2"/>
                </a:blipFill>
              </p:spPr>
              <p:txBody>
                <a:bodyPr/>
                <a:lstStyle/>
                <a:p>
                  <a:r>
                    <a:rPr lang="zh-CN" altLang="en-US">
                      <a:noFill/>
                    </a:rPr>
                    <a:t> </a:t>
                  </a:r>
                </a:p>
              </p:txBody>
            </p:sp>
          </mc:Fallback>
        </mc:AlternateContent>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a:spLocks noGrp="1"/>
          </p:cNvSpPr>
          <p:nvPr>
            <p:ph idx="1"/>
          </p:nvPr>
        </p:nvSpPr>
        <p:spPr>
          <a:xfrm>
            <a:off x="134113" y="3428999"/>
            <a:ext cx="6918960" cy="2927351"/>
          </a:xfrm>
        </p:spPr>
        <p:txBody>
          <a:bodyPr>
            <a:normAutofit/>
          </a:bodyPr>
          <a:lstStyle/>
          <a:p>
            <a:pPr lvl="1"/>
            <a:r>
              <a:rPr lang="zh-CN" altLang="en-US" dirty="0"/>
              <a:t>监督学习</a:t>
            </a:r>
            <a:r>
              <a:rPr lang="en-US" altLang="zh-CN" dirty="0"/>
              <a:t>——</a:t>
            </a:r>
            <a:r>
              <a:rPr lang="zh-CN" altLang="en-US" dirty="0"/>
              <a:t>学习正确</a:t>
            </a:r>
            <a:r>
              <a:rPr lang="en-US" altLang="zh-CN" dirty="0"/>
              <a:t>“</a:t>
            </a:r>
            <a:r>
              <a:rPr lang="zh-CN" altLang="en-US" dirty="0"/>
              <a:t>答案</a:t>
            </a:r>
            <a:r>
              <a:rPr lang="en-US" altLang="zh-CN" dirty="0"/>
              <a:t>”</a:t>
            </a:r>
            <a:endParaRPr lang="en-US" altLang="zh-CN" dirty="0"/>
          </a:p>
          <a:p>
            <a:pPr lvl="1"/>
            <a:endParaRPr lang="en-US" altLang="zh-CN" dirty="0"/>
          </a:p>
          <a:p>
            <a:pPr lvl="1"/>
            <a:r>
              <a:rPr lang="zh-CN" altLang="en-US" dirty="0"/>
              <a:t>无监督学习</a:t>
            </a:r>
            <a:r>
              <a:rPr lang="en-US" altLang="zh-CN" dirty="0"/>
              <a:t>——</a:t>
            </a:r>
            <a:r>
              <a:rPr lang="zh-CN" altLang="en-US" dirty="0"/>
              <a:t>自己寻找</a:t>
            </a:r>
            <a:r>
              <a:rPr lang="en-US" altLang="zh-CN" dirty="0"/>
              <a:t>“</a:t>
            </a:r>
            <a:r>
              <a:rPr lang="zh-CN" altLang="en-US" dirty="0"/>
              <a:t>答案</a:t>
            </a:r>
            <a:r>
              <a:rPr lang="en-US" altLang="zh-CN" dirty="0"/>
              <a:t>”</a:t>
            </a:r>
            <a:endParaRPr lang="en-US" altLang="zh-CN" dirty="0"/>
          </a:p>
          <a:p>
            <a:pPr lvl="1"/>
            <a:endParaRPr lang="en-US" altLang="zh-CN" dirty="0"/>
          </a:p>
          <a:p>
            <a:pPr lvl="1"/>
            <a:r>
              <a:rPr lang="zh-CN" altLang="en-US" dirty="0"/>
              <a:t>强化学习</a:t>
            </a:r>
            <a:r>
              <a:rPr lang="en-US" altLang="zh-CN" dirty="0"/>
              <a:t>——</a:t>
            </a:r>
            <a:r>
              <a:rPr lang="zh-CN" altLang="en-US" dirty="0"/>
              <a:t>互动寻找</a:t>
            </a:r>
            <a:r>
              <a:rPr lang="en-US" altLang="zh-CN" dirty="0"/>
              <a:t>“</a:t>
            </a:r>
            <a:r>
              <a:rPr lang="zh-CN" altLang="en-US" dirty="0"/>
              <a:t>答案</a:t>
            </a:r>
            <a:r>
              <a:rPr lang="en-US" altLang="zh-CN" dirty="0"/>
              <a:t>”</a:t>
            </a:r>
            <a:endParaRPr lang="en-US" altLang="zh-CN" dirty="0"/>
          </a:p>
          <a:p>
            <a:pPr marL="457200" lvl="1" indent="0">
              <a:buNone/>
            </a:pPr>
            <a:endParaRPr lang="en-US" altLang="zh-CN" dirty="0"/>
          </a:p>
          <a:p>
            <a:pPr marL="457200" lvl="1" indent="0">
              <a:buNone/>
            </a:pPr>
            <a:r>
              <a:rPr lang="zh-CN" altLang="en-US" dirty="0"/>
              <a:t>    </a:t>
            </a:r>
            <a:r>
              <a:rPr lang="en-US" altLang="zh-CN" dirty="0"/>
              <a:t>……</a:t>
            </a:r>
            <a:endParaRPr lang="zh-CN" altLang="en-US" dirty="0"/>
          </a:p>
        </p:txBody>
      </p:sp>
      <p:sp>
        <p:nvSpPr>
          <p:cNvPr id="12" name="标题 1"/>
          <p:cNvSpPr txBox="1"/>
          <p:nvPr/>
        </p:nvSpPr>
        <p:spPr>
          <a:xfrm>
            <a:off x="298801"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统计学习方法基本分类</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2" name="矩形 1"/>
              <p:cNvSpPr/>
              <p:nvPr/>
            </p:nvSpPr>
            <p:spPr>
              <a:xfrm>
                <a:off x="6133314" y="3294888"/>
                <a:ext cx="1097160" cy="59772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 </m:t>
                      </m:r>
                      <m:groupChr>
                        <m:groupChrPr>
                          <m:chr m:val="→"/>
                          <m:vertJc m:val="bot"/>
                          <m:ctrlPr>
                            <a:rPr lang="zh-CN" altLang="en-US" sz="2400" i="1" smtClean="0">
                              <a:latin typeface="Cambria Math" panose="02040503050406030204" pitchFamily="18" charset="0"/>
                            </a:rPr>
                          </m:ctrlPr>
                        </m:groupChrPr>
                        <m:e>
                          <m:r>
                            <m:rPr>
                              <m:brk m:alnAt="2"/>
                            </m:rPr>
                            <a:rPr lang="en-US" altLang="zh-CN" sz="2400" b="0" i="1" smtClean="0">
                              <a:latin typeface="Cambria Math" panose="02040503050406030204" pitchFamily="18" charset="0"/>
                            </a:rPr>
                            <m:t>?</m:t>
                          </m:r>
                        </m:e>
                      </m:groupCh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𝑌</m:t>
                      </m:r>
                    </m:oMath>
                  </m:oMathPara>
                </a14:m>
                <a:endParaRPr lang="zh-CN" altLang="en-US" sz="2400"/>
              </a:p>
            </p:txBody>
          </p:sp>
        </mc:Choice>
        <mc:Fallback>
          <p:sp>
            <p:nvSpPr>
              <p:cNvPr id="2" name="矩形 1"/>
              <p:cNvSpPr>
                <a:spLocks noRot="1" noChangeAspect="1" noMove="1" noResize="1" noEditPoints="1" noAdjustHandles="1" noChangeArrowheads="1" noChangeShapeType="1" noTextEdit="1"/>
              </p:cNvSpPr>
              <p:nvPr/>
            </p:nvSpPr>
            <p:spPr>
              <a:xfrm>
                <a:off x="6133314" y="3294888"/>
                <a:ext cx="1097160" cy="597728"/>
              </a:xfrm>
              <a:prstGeom prst="rect">
                <a:avLst/>
              </a:prstGeom>
              <a:blipFill rotWithShape="1">
                <a:blip r:embed="rId1"/>
                <a:stretch>
                  <a:fillRect l="-44" t="-85" r="33"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6212562" y="4102558"/>
                <a:ext cx="785087" cy="59772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 </m:t>
                      </m:r>
                      <m:groupChr>
                        <m:groupChrPr>
                          <m:chr m:val="→"/>
                          <m:vertJc m:val="bot"/>
                          <m:ctrlPr>
                            <a:rPr lang="zh-CN" altLang="en-US" sz="2400" i="1" smtClean="0">
                              <a:latin typeface="Cambria Math" panose="02040503050406030204" pitchFamily="18" charset="0"/>
                            </a:rPr>
                          </m:ctrlPr>
                        </m:groupChrPr>
                        <m:e>
                          <m:r>
                            <m:rPr>
                              <m:brk m:alnAt="2"/>
                            </m:rPr>
                            <a:rPr lang="en-US" altLang="zh-CN" sz="2400" b="0" i="1" smtClean="0">
                              <a:latin typeface="Cambria Math" panose="02040503050406030204" pitchFamily="18" charset="0"/>
                            </a:rPr>
                            <m:t>?</m:t>
                          </m:r>
                        </m:e>
                      </m:groupChr>
                    </m:oMath>
                  </m:oMathPara>
                </a14:m>
                <a:endParaRPr lang="zh-CN" altLang="en-US" sz="2400"/>
              </a:p>
            </p:txBody>
          </p:sp>
        </mc:Choice>
        <mc:Fallback>
          <p:sp>
            <p:nvSpPr>
              <p:cNvPr id="6" name="矩形 5"/>
              <p:cNvSpPr>
                <a:spLocks noRot="1" noChangeAspect="1" noMove="1" noResize="1" noEditPoints="1" noAdjustHandles="1" noChangeArrowheads="1" noChangeShapeType="1" noTextEdit="1"/>
              </p:cNvSpPr>
              <p:nvPr/>
            </p:nvSpPr>
            <p:spPr>
              <a:xfrm>
                <a:off x="6212562" y="4102558"/>
                <a:ext cx="785087" cy="597728"/>
              </a:xfrm>
              <a:prstGeom prst="rect">
                <a:avLst/>
              </a:prstGeom>
              <a:blipFill rotWithShape="1">
                <a:blip r:embed="rId2"/>
                <a:stretch>
                  <a:fillRect l="-45" t="-77" r="74" b="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内容占位符 2"/>
              <p:cNvSpPr>
                <a:spLocks noGrp="1"/>
              </p:cNvSpPr>
              <p:nvPr>
                <p:ph idx="1"/>
              </p:nvPr>
            </p:nvSpPr>
            <p:spPr>
              <a:xfrm>
                <a:off x="436428" y="2768622"/>
                <a:ext cx="8189412" cy="3634661"/>
              </a:xfrm>
            </p:spPr>
            <p:txBody>
              <a:bodyPr>
                <a:normAutofit fontScale="72500" lnSpcReduction="20000"/>
              </a:bodyPr>
              <a:lstStyle/>
              <a:p>
                <a:pPr>
                  <a:lnSpc>
                    <a:spcPct val="120000"/>
                  </a:lnSpc>
                </a:pPr>
                <a:r>
                  <a:rPr lang="zh-CN" altLang="en-US" b="1" dirty="0">
                    <a:solidFill>
                      <a:srgbClr val="C00000"/>
                    </a:solidFill>
                  </a:rPr>
                  <a:t>实例</a:t>
                </a:r>
                <a:r>
                  <a:rPr lang="en-US" altLang="zh-CN" dirty="0"/>
                  <a:t>Instance; </a:t>
                </a:r>
                <a:r>
                  <a:rPr lang="zh-CN" altLang="en-US" b="1" dirty="0">
                    <a:solidFill>
                      <a:srgbClr val="C00000"/>
                    </a:solidFill>
                  </a:rPr>
                  <a:t>特征向量</a:t>
                </a:r>
                <a:r>
                  <a:rPr lang="en-US" altLang="zh-CN" dirty="0"/>
                  <a:t>feature vector; </a:t>
                </a:r>
                <a:r>
                  <a:rPr lang="zh-CN" altLang="en-US" b="1" dirty="0">
                    <a:solidFill>
                      <a:srgbClr val="C00000"/>
                    </a:solidFill>
                  </a:rPr>
                  <a:t>特征空间</a:t>
                </a:r>
                <a:r>
                  <a:rPr lang="en-US" altLang="zh-CN" dirty="0"/>
                  <a:t>feature space</a:t>
                </a:r>
                <a:endParaRPr lang="en-US" altLang="zh-CN" dirty="0"/>
              </a:p>
              <a:p>
                <a:pPr>
                  <a:lnSpc>
                    <a:spcPct val="120000"/>
                  </a:lnSpc>
                </a:pPr>
                <a:r>
                  <a:rPr lang="zh-CN" altLang="en-US" dirty="0"/>
                  <a:t>输入实例</a:t>
                </a:r>
                <a:r>
                  <a:rPr lang="en-US" altLang="zh-CN" dirty="0"/>
                  <a:t> </a:t>
                </a:r>
                <a:r>
                  <a:rPr lang="en-US" altLang="zh-CN" i="1" dirty="0"/>
                  <a:t>x </a:t>
                </a:r>
                <a:r>
                  <a:rPr lang="zh-CN" altLang="en-US" dirty="0"/>
                  <a:t>的特征向量（</a:t>
                </a:r>
                <a:r>
                  <a:rPr lang="en-US" altLang="zh-CN" i="1" dirty="0"/>
                  <a:t>n</a:t>
                </a:r>
                <a:r>
                  <a:rPr lang="zh-CN" altLang="en-US" dirty="0"/>
                  <a:t>个特征）</a:t>
                </a:r>
                <a:endParaRPr lang="en-US" altLang="zh-CN" dirty="0"/>
              </a:p>
              <a:p>
                <a:pPr marL="0" indent="0" algn="ctr">
                  <a:lnSpc>
                    <a:spcPct val="12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sup>
                          </m:sSup>
                          <m:r>
                            <m:rPr>
                              <m:nor/>
                            </m:rPr>
                            <a:rPr lang="en-US" altLang="zh-CN" dirty="0">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2</m:t>
                              </m:r>
                              <m:r>
                                <a:rPr lang="en-US" altLang="zh-CN" i="1">
                                  <a:latin typeface="Cambria Math" panose="02040503050406030204" pitchFamily="18" charset="0"/>
                                </a:rPr>
                                <m:t>)</m:t>
                              </m:r>
                            </m:sup>
                          </m:sSup>
                          <m:r>
                            <m:rPr>
                              <m:nor/>
                            </m:rPr>
                            <a:rPr lang="en-US" altLang="zh-CN"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m:rPr>
                              <m:nor/>
                            </m:rPr>
                            <a:rPr lang="en-US" altLang="zh-CN"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p>
                          <m:r>
                            <a:rPr lang="en-US" altLang="zh-CN" i="1">
                              <a:latin typeface="Cambria Math" panose="02040503050406030204" pitchFamily="18" charset="0"/>
                            </a:rPr>
                            <m:t>)</m:t>
                          </m:r>
                          <m:r>
                            <m:rPr>
                              <m:nor/>
                            </m:rPr>
                            <a:rPr lang="en-US" altLang="zh-CN" dirty="0">
                              <a:latin typeface="Cambria Math" panose="02040503050406030204" pitchFamily="18" charset="0"/>
                            </a:rPr>
                            <m:t> </m:t>
                          </m:r>
                        </m:e>
                        <m:sup>
                          <m:r>
                            <m:rPr>
                              <m:sty m:val="p"/>
                            </m:rPr>
                            <a:rPr lang="en-US" altLang="zh-CN" b="0" i="0" smtClean="0">
                              <a:latin typeface="Cambria Math" panose="02040503050406030204" pitchFamily="18" charset="0"/>
                            </a:rPr>
                            <m:t>T</m:t>
                          </m:r>
                        </m:sup>
                      </m:sSup>
                    </m:oMath>
                  </m:oMathPara>
                </a14:m>
                <a:endParaRPr lang="en-US" altLang="zh-CN" dirty="0"/>
              </a:p>
              <a:p>
                <a:pPr>
                  <a:lnSpc>
                    <a:spcPct val="120000"/>
                  </a:lnSpc>
                </a:pPr>
                <a:r>
                  <a:rPr lang="en-US" altLang="zh-CN" dirty="0"/>
                  <a:t> </a:t>
                </a:r>
                <a:r>
                  <a:rPr lang="en-US" altLang="zh-CN" i="1" dirty="0"/>
                  <a:t>x</a:t>
                </a:r>
                <a:r>
                  <a:rPr lang="en-US" altLang="zh-CN" baseline="30000" dirty="0"/>
                  <a:t>(</a:t>
                </a:r>
                <a:r>
                  <a:rPr lang="en-US" altLang="zh-CN" i="1" baseline="30000" dirty="0" err="1"/>
                  <a:t>i</a:t>
                </a:r>
                <a:r>
                  <a:rPr lang="en-US" altLang="zh-CN" baseline="30000" dirty="0"/>
                  <a:t>)</a:t>
                </a:r>
                <a:r>
                  <a:rPr lang="en-US" altLang="zh-CN" dirty="0"/>
                  <a:t> </a:t>
                </a:r>
                <a:r>
                  <a:rPr lang="zh-CN" altLang="en-US" dirty="0"/>
                  <a:t>与 </a:t>
                </a:r>
                <a:r>
                  <a:rPr lang="en-US" altLang="zh-CN" i="1" dirty="0"/>
                  <a:t>x</a:t>
                </a:r>
                <a:r>
                  <a:rPr lang="en-US" altLang="zh-CN" i="1" baseline="-25000" dirty="0"/>
                  <a:t>i</a:t>
                </a:r>
                <a:r>
                  <a:rPr lang="en-US" altLang="zh-CN" dirty="0"/>
                  <a:t> </a:t>
                </a:r>
                <a:r>
                  <a:rPr lang="zh-CN" altLang="en-US" dirty="0"/>
                  <a:t>不同</a:t>
                </a:r>
                <a:r>
                  <a:rPr lang="en-US" altLang="zh-CN" dirty="0"/>
                  <a:t>, </a:t>
                </a:r>
                <a:r>
                  <a:rPr lang="zh-CN" altLang="en-US" dirty="0"/>
                  <a:t>后者表示多个输入</a:t>
                </a:r>
                <a:r>
                  <a:rPr lang="zh-CN" altLang="en-US" dirty="0"/>
                  <a:t>样本中的第</a:t>
                </a:r>
                <a:r>
                  <a:rPr lang="en-US" altLang="zh-CN" dirty="0"/>
                  <a:t> </a:t>
                </a:r>
                <a:r>
                  <a:rPr lang="en-US" altLang="zh-CN" i="1" dirty="0" err="1"/>
                  <a:t>i</a:t>
                </a:r>
                <a:r>
                  <a:rPr lang="en-US" altLang="zh-CN" i="1" dirty="0"/>
                  <a:t> </a:t>
                </a:r>
                <a:r>
                  <a:rPr lang="zh-CN" altLang="en-US" dirty="0"/>
                  <a:t>个</a:t>
                </a:r>
                <a:endParaRPr lang="en-US" altLang="zh-CN"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sup>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sup>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m:t>
                              </m:r>
                            </m:sup>
                          </m:sSup>
                          <m:r>
                            <m:rPr>
                              <m:nor/>
                            </m:rPr>
                            <a:rPr lang="en-US" altLang="zh-CN"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sup>
                              <m:r>
                                <a:rPr lang="en-US" altLang="zh-CN" i="1">
                                  <a:latin typeface="Cambria Math" panose="02040503050406030204" pitchFamily="18" charset="0"/>
                                </a:rPr>
                                <m:t>(</m:t>
                              </m:r>
                              <m:r>
                                <m:rPr>
                                  <m:sty m:val="p"/>
                                </m:rPr>
                                <a:rPr lang="en-US" altLang="zh-CN" i="1">
                                  <a:latin typeface="Cambria Math" panose="02040503050406030204" pitchFamily="18" charset="0"/>
                                </a:rPr>
                                <m:t>n</m:t>
                              </m:r>
                              <m:r>
                                <a:rPr lang="en-US" altLang="zh-CN" i="1">
                                  <a:latin typeface="Cambria Math" panose="02040503050406030204" pitchFamily="18" charset="0"/>
                                </a:rPr>
                                <m:t>)</m:t>
                              </m:r>
                            </m:sup>
                          </m:sSup>
                          <m:r>
                            <a:rPr lang="en-US" altLang="zh-CN" i="1">
                              <a:latin typeface="Cambria Math" panose="02040503050406030204" pitchFamily="18" charset="0"/>
                            </a:rPr>
                            <m:t>)</m:t>
                          </m:r>
                          <m:r>
                            <m:rPr>
                              <m:nor/>
                            </m:rPr>
                            <a:rPr lang="en-US" altLang="zh-CN" dirty="0">
                              <a:latin typeface="Cambria Math" panose="02040503050406030204" pitchFamily="18" charset="0"/>
                            </a:rPr>
                            <m:t> </m:t>
                          </m:r>
                        </m:e>
                        <m:sup>
                          <m:r>
                            <m:rPr>
                              <m:sty m:val="p"/>
                            </m:rPr>
                            <a:rPr lang="en-US" altLang="zh-CN" b="0" i="0" smtClean="0">
                              <a:latin typeface="Cambria Math" panose="02040503050406030204" pitchFamily="18" charset="0"/>
                            </a:rPr>
                            <m:t>T</m:t>
                          </m:r>
                        </m:sup>
                      </m:sSup>
                    </m:oMath>
                  </m:oMathPara>
                </a14:m>
                <a:endParaRPr lang="en-US" altLang="zh-CN" dirty="0"/>
              </a:p>
              <a:p>
                <a:pPr>
                  <a:lnSpc>
                    <a:spcPct val="120000"/>
                  </a:lnSpc>
                </a:pPr>
                <a:r>
                  <a:rPr lang="zh-CN" altLang="en-US" b="1" dirty="0">
                    <a:solidFill>
                      <a:srgbClr val="C00000"/>
                    </a:solidFill>
                  </a:rPr>
                  <a:t>样本容量</a:t>
                </a:r>
                <a:r>
                  <a:rPr lang="zh-CN" altLang="en-US" dirty="0"/>
                  <a:t>为</a:t>
                </a:r>
                <a:r>
                  <a:rPr lang="en-US" altLang="zh-CN" dirty="0"/>
                  <a:t> </a:t>
                </a:r>
                <a:r>
                  <a:rPr lang="en-US" altLang="zh-CN" i="1" dirty="0"/>
                  <a:t>N </a:t>
                </a:r>
                <a:r>
                  <a:rPr lang="zh-CN" altLang="en-US" dirty="0"/>
                  <a:t>的训练集</a:t>
                </a:r>
                <a:endParaRPr lang="en-US" altLang="zh-CN" dirty="0"/>
              </a:p>
              <a:p>
                <a:pPr marL="0" indent="0" algn="ctr">
                  <a:lnSpc>
                    <a:spcPct val="120000"/>
                  </a:lnSpc>
                  <a:buNone/>
                </a:pPr>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en-US" altLang="zh-CN"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 </m:t>
                        </m:r>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a14:m>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b="0" i="1" smtClean="0">
                            <a:latin typeface="Cambria Math" panose="02040503050406030204" pitchFamily="18" charset="0"/>
                          </a:rPr>
                          <m:t>𝑁</m:t>
                        </m:r>
                      </m:sub>
                    </m:sSub>
                    <m:r>
                      <m:rPr>
                        <m:nor/>
                      </m:rP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 </m:t>
                        </m:r>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𝑁</m:t>
                        </m:r>
                      </m:sub>
                    </m:sSub>
                    <m:r>
                      <a:rPr lang="en-US" altLang="zh-CN" i="1" dirty="0">
                        <a:latin typeface="Cambria Math" panose="02040503050406030204" pitchFamily="18" charset="0"/>
                      </a:rPr>
                      <m:t>)</m:t>
                    </m:r>
                  </m:oMath>
                </a14:m>
                <a:r>
                  <a:rPr lang="en-US" altLang="zh-CN" dirty="0"/>
                  <a:t>}</a:t>
                </a:r>
                <a:endParaRPr lang="en-US" altLang="zh-CN" dirty="0"/>
              </a:p>
              <a:p>
                <a:pPr>
                  <a:lnSpc>
                    <a:spcPct val="120000"/>
                  </a:lnSpc>
                </a:pPr>
                <a:r>
                  <a:rPr lang="zh-CN" altLang="en-US" b="1" dirty="0">
                    <a:solidFill>
                      <a:srgbClr val="C00000"/>
                    </a:solidFill>
                  </a:rPr>
                  <a:t>输入变量</a:t>
                </a:r>
                <a:r>
                  <a:rPr lang="zh-CN" altLang="en-US" dirty="0"/>
                  <a:t>和输出变量</a:t>
                </a:r>
                <a:endParaRPr lang="en-US" altLang="zh-CN" dirty="0"/>
              </a:p>
              <a:p>
                <a:pPr lvl="1">
                  <a:lnSpc>
                    <a:spcPct val="120000"/>
                  </a:lnSpc>
                </a:pPr>
                <a:r>
                  <a:rPr lang="zh-CN" altLang="en-US" dirty="0"/>
                  <a:t>分类问题、回归问题、标注问题</a:t>
                </a:r>
                <a:endParaRPr lang="zh-CN" altLang="en-US" dirty="0"/>
              </a:p>
            </p:txBody>
          </p:sp>
        </mc:Choice>
        <mc:Fallback>
          <p:sp>
            <p:nvSpPr>
              <p:cNvPr id="12" name="内容占位符 2"/>
              <p:cNvSpPr>
                <a:spLocks noRot="1" noChangeAspect="1" noMove="1" noResize="1" noEditPoints="1" noAdjustHandles="1" noChangeArrowheads="1" noChangeShapeType="1" noTextEdit="1"/>
              </p:cNvSpPr>
              <p:nvPr>
                <p:ph idx="1"/>
              </p:nvPr>
            </p:nvSpPr>
            <p:spPr>
              <a:xfrm>
                <a:off x="436428" y="2768622"/>
                <a:ext cx="8189412" cy="3634661"/>
              </a:xfrm>
              <a:blipFill rotWithShape="1">
                <a:blip r:embed="rId1"/>
                <a:stretch>
                  <a:fillRect l="-2" t="-1" b="16"/>
                </a:stretch>
              </a:blipFill>
            </p:spPr>
            <p:txBody>
              <a:bodyPr/>
              <a:lstStyle/>
              <a:p>
                <a:r>
                  <a:rPr lang="zh-CN" altLang="en-US">
                    <a:noFill/>
                  </a:rPr>
                  <a:t> </a:t>
                </a:r>
              </a:p>
            </p:txBody>
          </p:sp>
        </mc:Fallback>
      </mc:AlternateContent>
      <p:sp>
        <p:nvSpPr>
          <p:cNvPr id="11" name="标题 1"/>
          <p:cNvSpPr txBox="1"/>
          <p:nvPr/>
        </p:nvSpPr>
        <p:spPr>
          <a:xfrm>
            <a:off x="298801"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监督学习</a:t>
            </a:r>
            <a:endParaRPr lang="zh-CN" altLang="en-US" dirty="0"/>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2" name="矩形 1"/>
          <p:cNvSpPr/>
          <p:nvPr/>
        </p:nvSpPr>
        <p:spPr>
          <a:xfrm>
            <a:off x="5027786" y="5814399"/>
            <a:ext cx="1782860" cy="369332"/>
          </a:xfrm>
          <a:prstGeom prst="rect">
            <a:avLst/>
          </a:prstGeom>
        </p:spPr>
        <p:txBody>
          <a:bodyPr wrap="none">
            <a:spAutoFit/>
          </a:bodyPr>
          <a:lstStyle/>
          <a:p>
            <a:r>
              <a:rPr lang="zh-CN" altLang="en-US"/>
              <a:t>样本（</a:t>
            </a:r>
            <a:r>
              <a:rPr lang="en-US" altLang="zh-CN"/>
              <a:t>sample</a:t>
            </a:r>
            <a:r>
              <a:rPr lang="zh-CN" altLang="en-US"/>
              <a:t>）</a:t>
            </a:r>
            <a:endParaRPr lang="zh-CN" altLang="en-US"/>
          </a:p>
        </p:txBody>
      </p:sp>
      <p:cxnSp>
        <p:nvCxnSpPr>
          <p:cNvPr id="4" name="直接箭头连接符 3"/>
          <p:cNvCxnSpPr/>
          <p:nvPr/>
        </p:nvCxnSpPr>
        <p:spPr>
          <a:xfrm>
            <a:off x="3968496" y="5541264"/>
            <a:ext cx="1113227" cy="273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913376" y="5541264"/>
            <a:ext cx="552979" cy="273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5685479" y="5541264"/>
            <a:ext cx="233737" cy="273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54698" y="2768622"/>
            <a:ext cx="8387857" cy="3629862"/>
          </a:xfrm>
        </p:spPr>
        <p:txBody>
          <a:bodyPr>
            <a:normAutofit lnSpcReduction="10000"/>
          </a:bodyPr>
          <a:lstStyle/>
          <a:p>
            <a:pPr>
              <a:lnSpc>
                <a:spcPct val="100000"/>
              </a:lnSpc>
            </a:pPr>
            <a:r>
              <a:rPr lang="zh-CN" altLang="en-US" sz="2400" dirty="0"/>
              <a:t>联合概率分布</a:t>
            </a:r>
            <a:endParaRPr lang="en-US" altLang="zh-CN" sz="2400" dirty="0"/>
          </a:p>
          <a:p>
            <a:pPr lvl="1">
              <a:lnSpc>
                <a:spcPct val="100000"/>
              </a:lnSpc>
            </a:pPr>
            <a:r>
              <a:rPr lang="zh-CN" altLang="en-US" sz="2000" dirty="0"/>
              <a:t>假设输入与输出的随机变量 </a:t>
            </a:r>
            <a:r>
              <a:rPr lang="en-US" altLang="zh-CN" sz="2000" i="1" dirty="0"/>
              <a:t>X</a:t>
            </a:r>
            <a:r>
              <a:rPr lang="zh-CN" altLang="en-US" sz="2000" i="1" dirty="0"/>
              <a:t> </a:t>
            </a:r>
            <a:r>
              <a:rPr lang="zh-CN" altLang="en-US" sz="2000" dirty="0"/>
              <a:t>和 </a:t>
            </a:r>
            <a:r>
              <a:rPr lang="en-US" altLang="zh-CN" sz="2000" i="1" dirty="0"/>
              <a:t>Y</a:t>
            </a:r>
            <a:r>
              <a:rPr lang="zh-CN" altLang="en-US" sz="2000" i="1" dirty="0"/>
              <a:t> </a:t>
            </a:r>
            <a:r>
              <a:rPr lang="zh-CN" altLang="en-US" sz="2000" dirty="0"/>
              <a:t>遵循联合概率分布</a:t>
            </a:r>
            <a:r>
              <a:rPr lang="en-US" altLang="zh-CN" sz="2000" i="1" dirty="0"/>
              <a:t>P</a:t>
            </a:r>
            <a:r>
              <a:rPr lang="en-US" altLang="zh-CN" sz="2000" dirty="0"/>
              <a:t>(</a:t>
            </a:r>
            <a:r>
              <a:rPr lang="en-US" altLang="zh-CN" sz="2000" i="1" dirty="0"/>
              <a:t>X</a:t>
            </a:r>
            <a:r>
              <a:rPr lang="en-US" altLang="zh-CN" sz="2000" dirty="0"/>
              <a:t>, </a:t>
            </a:r>
            <a:r>
              <a:rPr lang="en-US" altLang="zh-CN" sz="2000" i="1" dirty="0"/>
              <a:t>Y</a:t>
            </a:r>
            <a:r>
              <a:rPr lang="en-US" altLang="zh-CN" sz="2000" dirty="0"/>
              <a:t>)</a:t>
            </a:r>
            <a:endParaRPr lang="en-US" altLang="zh-CN" sz="2000" dirty="0"/>
          </a:p>
          <a:p>
            <a:pPr lvl="1">
              <a:lnSpc>
                <a:spcPct val="100000"/>
              </a:lnSpc>
            </a:pPr>
            <a:r>
              <a:rPr lang="en-US" altLang="zh-CN" sz="2000" i="1" dirty="0"/>
              <a:t>P</a:t>
            </a:r>
            <a:r>
              <a:rPr lang="en-US" altLang="zh-CN" sz="2000" dirty="0"/>
              <a:t>(</a:t>
            </a:r>
            <a:r>
              <a:rPr lang="en-US" altLang="zh-CN" sz="2000" i="1" dirty="0"/>
              <a:t>X</a:t>
            </a:r>
            <a:r>
              <a:rPr lang="en-US" altLang="zh-CN" sz="2000" dirty="0"/>
              <a:t>, </a:t>
            </a:r>
            <a:r>
              <a:rPr lang="en-US" altLang="zh-CN" sz="2000" i="1" dirty="0"/>
              <a:t>Y</a:t>
            </a:r>
            <a:r>
              <a:rPr lang="en-US" altLang="zh-CN" sz="2000" dirty="0"/>
              <a:t>) </a:t>
            </a:r>
            <a:r>
              <a:rPr lang="zh-CN" altLang="en-US" sz="2000" dirty="0"/>
              <a:t>为分布函数或分布密度函数</a:t>
            </a:r>
            <a:endParaRPr lang="en-US" altLang="zh-CN" sz="2000" dirty="0"/>
          </a:p>
          <a:p>
            <a:pPr lvl="1">
              <a:lnSpc>
                <a:spcPct val="100000"/>
              </a:lnSpc>
            </a:pPr>
            <a:r>
              <a:rPr lang="zh-CN" altLang="en-US" sz="2000" dirty="0"/>
              <a:t>对于学习系统来说</a:t>
            </a:r>
            <a:r>
              <a:rPr lang="en-US" altLang="zh-CN" sz="2000" dirty="0"/>
              <a:t>, </a:t>
            </a:r>
            <a:r>
              <a:rPr lang="zh-CN" altLang="en-US" sz="2000" dirty="0"/>
              <a:t>联合概率分布未知</a:t>
            </a:r>
            <a:endParaRPr lang="en-US" altLang="zh-CN" sz="2000" dirty="0"/>
          </a:p>
          <a:p>
            <a:pPr lvl="1">
              <a:lnSpc>
                <a:spcPct val="100000"/>
              </a:lnSpc>
            </a:pPr>
            <a:r>
              <a:rPr lang="zh-CN" altLang="en-US" sz="2000" dirty="0"/>
              <a:t>训练数据和测试数据被看作是依联合概率分布</a:t>
            </a:r>
            <a:r>
              <a:rPr lang="en-US" altLang="zh-CN" sz="2000" i="1" dirty="0"/>
              <a:t>P</a:t>
            </a:r>
            <a:r>
              <a:rPr lang="en-US" altLang="zh-CN" sz="2000" dirty="0"/>
              <a:t>(</a:t>
            </a:r>
            <a:r>
              <a:rPr lang="en-US" altLang="zh-CN" sz="2000" i="1" dirty="0"/>
              <a:t>X</a:t>
            </a:r>
            <a:r>
              <a:rPr lang="en-US" altLang="zh-CN" sz="2000" dirty="0"/>
              <a:t>, </a:t>
            </a:r>
            <a:r>
              <a:rPr lang="en-US" altLang="zh-CN" sz="2000" i="1" dirty="0"/>
              <a:t>Y</a:t>
            </a:r>
            <a:r>
              <a:rPr lang="en-US" altLang="zh-CN" sz="2000" dirty="0"/>
              <a:t>) </a:t>
            </a:r>
            <a:r>
              <a:rPr lang="zh-CN" altLang="en-US" sz="2000" dirty="0"/>
              <a:t>独立同分布</a:t>
            </a:r>
            <a:r>
              <a:rPr lang="en-US" altLang="zh-CN" sz="2000" dirty="0"/>
              <a:t> (</a:t>
            </a:r>
            <a:r>
              <a:rPr lang="en-US" altLang="zh-CN" sz="2000" dirty="0" err="1"/>
              <a:t>iid</a:t>
            </a:r>
            <a:r>
              <a:rPr lang="en-US" altLang="zh-CN" sz="2000" dirty="0"/>
              <a:t>)</a:t>
            </a:r>
            <a:r>
              <a:rPr lang="zh-CN" altLang="en-US" sz="2000" dirty="0"/>
              <a:t>产生</a:t>
            </a:r>
            <a:endParaRPr lang="en-US" altLang="zh-CN" sz="2000" dirty="0"/>
          </a:p>
          <a:p>
            <a:pPr>
              <a:lnSpc>
                <a:spcPct val="100000"/>
              </a:lnSpc>
            </a:pPr>
            <a:r>
              <a:rPr lang="zh-CN" altLang="en-US" sz="2400" dirty="0"/>
              <a:t>假设空间</a:t>
            </a:r>
            <a:endParaRPr lang="en-US" altLang="zh-CN" sz="2400" dirty="0"/>
          </a:p>
          <a:p>
            <a:pPr lvl="1">
              <a:lnSpc>
                <a:spcPct val="100000"/>
              </a:lnSpc>
            </a:pPr>
            <a:r>
              <a:rPr lang="zh-CN" altLang="en-US" sz="2000" dirty="0"/>
              <a:t>监督学习目的是学习一个由输入到输出的映射</a:t>
            </a:r>
            <a:r>
              <a:rPr lang="en-US" altLang="zh-CN" sz="2000" dirty="0"/>
              <a:t>, </a:t>
            </a:r>
            <a:r>
              <a:rPr lang="zh-CN" altLang="en-US" sz="2000" dirty="0"/>
              <a:t>称为模型</a:t>
            </a:r>
            <a:r>
              <a:rPr lang="en-US" altLang="zh-CN" sz="2000" dirty="0"/>
              <a:t> (Model)</a:t>
            </a:r>
            <a:endParaRPr lang="en-US" altLang="zh-CN" sz="2000" dirty="0"/>
          </a:p>
          <a:p>
            <a:pPr lvl="1">
              <a:lnSpc>
                <a:spcPct val="100000"/>
              </a:lnSpc>
            </a:pPr>
            <a:r>
              <a:rPr lang="zh-CN" altLang="en-US" sz="2000" dirty="0"/>
              <a:t>模式的集合就是假设空间</a:t>
            </a:r>
            <a:r>
              <a:rPr lang="en-US" altLang="zh-CN" sz="2000" dirty="0"/>
              <a:t> (Hypothesis space)</a:t>
            </a:r>
            <a:endParaRPr lang="en-US" altLang="zh-CN" sz="2000" dirty="0"/>
          </a:p>
          <a:p>
            <a:pPr lvl="1">
              <a:lnSpc>
                <a:spcPct val="100000"/>
              </a:lnSpc>
            </a:pPr>
            <a:r>
              <a:rPr lang="zh-CN" altLang="en-US" sz="2000" dirty="0"/>
              <a:t>概率模型</a:t>
            </a:r>
            <a:r>
              <a:rPr lang="en-US" altLang="zh-CN" sz="2000" dirty="0"/>
              <a:t>: </a:t>
            </a:r>
            <a:r>
              <a:rPr lang="en-US" altLang="zh-CN" sz="2000" i="1" dirty="0"/>
              <a:t>P</a:t>
            </a:r>
            <a:r>
              <a:rPr lang="en-US" altLang="zh-CN" sz="2000" dirty="0"/>
              <a:t>(</a:t>
            </a:r>
            <a:r>
              <a:rPr lang="en-US" altLang="zh-CN" sz="2000" i="1" dirty="0"/>
              <a:t>Y</a:t>
            </a:r>
            <a:r>
              <a:rPr lang="en-US" altLang="zh-CN" sz="2000" dirty="0"/>
              <a:t>|</a:t>
            </a:r>
            <a:r>
              <a:rPr lang="en-US" altLang="zh-CN" sz="2000" i="1" dirty="0"/>
              <a:t>X</a:t>
            </a:r>
            <a:r>
              <a:rPr lang="en-US" altLang="zh-CN" sz="2000" dirty="0"/>
              <a:t>); </a:t>
            </a:r>
            <a:r>
              <a:rPr lang="zh-CN" altLang="en-US" sz="2000" dirty="0"/>
              <a:t>决策函数</a:t>
            </a:r>
            <a:r>
              <a:rPr lang="en-US" altLang="zh-CN" sz="2000" dirty="0"/>
              <a:t>(</a:t>
            </a:r>
            <a:r>
              <a:rPr lang="zh-CN" altLang="en-US" sz="2000" dirty="0"/>
              <a:t>非概率模型</a:t>
            </a:r>
            <a:r>
              <a:rPr lang="en-US" altLang="zh-CN" sz="2000" dirty="0"/>
              <a:t>):</a:t>
            </a:r>
            <a:r>
              <a:rPr lang="zh-CN" altLang="en-US" sz="2000" dirty="0"/>
              <a:t> </a:t>
            </a:r>
            <a:r>
              <a:rPr lang="en-US" altLang="zh-CN" sz="2000" i="1" dirty="0"/>
              <a:t>Y </a:t>
            </a:r>
            <a:r>
              <a:rPr lang="en-US" altLang="zh-CN" sz="2000" dirty="0"/>
              <a:t>= </a:t>
            </a:r>
            <a:r>
              <a:rPr lang="en-US" altLang="zh-CN" sz="2000" i="1" dirty="0"/>
              <a:t>f</a:t>
            </a:r>
            <a:r>
              <a:rPr lang="en-US" altLang="zh-CN" sz="2000" dirty="0"/>
              <a:t>(X)</a:t>
            </a:r>
            <a:endParaRPr lang="zh-CN" altLang="en-US" sz="2000" dirty="0"/>
          </a:p>
        </p:txBody>
      </p:sp>
      <p:sp>
        <p:nvSpPr>
          <p:cNvPr id="13" name="标题 1"/>
          <p:cNvSpPr txBox="1"/>
          <p:nvPr/>
        </p:nvSpPr>
        <p:spPr>
          <a:xfrm>
            <a:off x="298801"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dirty="0"/>
              <a:t>监督学习</a:t>
            </a:r>
            <a:endParaRPr lang="zh-CN" altLang="en-US"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298800" y="1854560"/>
            <a:ext cx="6973727"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分类问题</a:t>
            </a:r>
            <a:r>
              <a:rPr lang="en-US" altLang="zh-CN" sz="3200" b="1" dirty="0">
                <a:solidFill>
                  <a:schemeClr val="accent1">
                    <a:lumMod val="50000"/>
                  </a:schemeClr>
                </a:solidFill>
                <a:latin typeface="+mn-ea"/>
                <a:ea typeface="+mn-ea"/>
              </a:rPr>
              <a:t>: </a:t>
            </a:r>
            <a:r>
              <a:rPr lang="zh-CN" altLang="en-US" sz="3200" b="1" dirty="0">
                <a:solidFill>
                  <a:schemeClr val="accent1">
                    <a:lumMod val="50000"/>
                  </a:schemeClr>
                </a:solidFill>
                <a:latin typeface="+mn-ea"/>
                <a:ea typeface="+mn-ea"/>
              </a:rPr>
              <a:t>预测类别（</a:t>
            </a:r>
            <a:r>
              <a:rPr lang="en-US" altLang="zh-CN" sz="3200" b="1" dirty="0">
                <a:solidFill>
                  <a:schemeClr val="accent1">
                    <a:lumMod val="50000"/>
                  </a:schemeClr>
                </a:solidFill>
                <a:latin typeface="+mn-ea"/>
                <a:ea typeface="+mn-ea"/>
              </a:rPr>
              <a:t>Category/Class</a:t>
            </a:r>
            <a:r>
              <a:rPr lang="zh-CN" altLang="en-US" sz="3200" b="1" dirty="0">
                <a:solidFill>
                  <a:schemeClr val="accent1">
                    <a:lumMod val="50000"/>
                  </a:schemeClr>
                </a:solidFill>
                <a:latin typeface="+mn-ea"/>
                <a:ea typeface="+mn-ea"/>
              </a:rPr>
              <a:t>）</a:t>
            </a:r>
            <a:endParaRPr lang="zh-CN" altLang="en-US" sz="3200" b="1" dirty="0">
              <a:solidFill>
                <a:schemeClr val="accent1">
                  <a:lumMod val="50000"/>
                </a:schemeClr>
              </a:solidFill>
              <a:latin typeface="+mn-ea"/>
              <a:ea typeface="+mn-ea"/>
            </a:endParaRPr>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2" name="矩形 1"/>
          <p:cNvSpPr/>
          <p:nvPr/>
        </p:nvSpPr>
        <p:spPr>
          <a:xfrm>
            <a:off x="1766197" y="3842322"/>
            <a:ext cx="1155031" cy="59716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学习系统</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3" name="直接箭头连接符 2"/>
          <p:cNvCxnSpPr/>
          <p:nvPr/>
        </p:nvCxnSpPr>
        <p:spPr>
          <a:xfrm flipV="1">
            <a:off x="778567" y="4132679"/>
            <a:ext cx="987630" cy="8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直接箭头连接符 4"/>
          <p:cNvCxnSpPr>
            <a:stCxn id="2" idx="3"/>
          </p:cNvCxnSpPr>
          <p:nvPr/>
        </p:nvCxnSpPr>
        <p:spPr>
          <a:xfrm flipV="1">
            <a:off x="2921228" y="4132678"/>
            <a:ext cx="778043" cy="82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圆柱体 5"/>
          <p:cNvSpPr/>
          <p:nvPr/>
        </p:nvSpPr>
        <p:spPr>
          <a:xfrm>
            <a:off x="3695168" y="3531791"/>
            <a:ext cx="942074" cy="1130352"/>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模型</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7" name="直接箭头连接符 6"/>
          <p:cNvCxnSpPr>
            <a:stCxn id="8" idx="0"/>
          </p:cNvCxnSpPr>
          <p:nvPr/>
        </p:nvCxnSpPr>
        <p:spPr>
          <a:xfrm flipV="1">
            <a:off x="2333265" y="4252645"/>
            <a:ext cx="1351455" cy="87835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 name="矩形 7"/>
          <p:cNvSpPr/>
          <p:nvPr/>
        </p:nvSpPr>
        <p:spPr>
          <a:xfrm>
            <a:off x="1755749" y="5131003"/>
            <a:ext cx="1155031" cy="54134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预测系统</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9" name="直接箭头连接符 8"/>
          <p:cNvCxnSpPr/>
          <p:nvPr/>
        </p:nvCxnSpPr>
        <p:spPr>
          <a:xfrm>
            <a:off x="770405" y="5420298"/>
            <a:ext cx="9957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直接箭头连接符 9"/>
          <p:cNvCxnSpPr/>
          <p:nvPr/>
        </p:nvCxnSpPr>
        <p:spPr>
          <a:xfrm>
            <a:off x="2921228" y="5388759"/>
            <a:ext cx="99489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2" name="文本框 11"/>
              <p:cNvSpPr txBox="1"/>
              <p:nvPr/>
            </p:nvSpPr>
            <p:spPr>
              <a:xfrm>
                <a:off x="578237" y="3380149"/>
                <a:ext cx="2855300" cy="338554"/>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oMath>
                </a14:m>
                <a:r>
                  <a:rPr lang="en-US" altLang="zh-CN" sz="1600" dirty="0"/>
                  <a:t>,</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𝑦</m:t>
                        </m:r>
                      </m:e>
                      <m:sub>
                        <m:r>
                          <a:rPr lang="en-US" altLang="zh-CN" sz="1600" b="0" i="1" dirty="0" smtClean="0">
                            <a:latin typeface="Cambria Math" panose="02040503050406030204" pitchFamily="18" charset="0"/>
                          </a:rPr>
                          <m:t>1</m:t>
                        </m:r>
                      </m:sub>
                    </m:sSub>
                    <m:r>
                      <a:rPr lang="en-US" altLang="zh-CN" sz="1600" i="1" dirty="0" smtClean="0">
                        <a:latin typeface="Cambria Math" panose="02040503050406030204" pitchFamily="18" charset="0"/>
                      </a:rPr>
                      <m:t>)</m:t>
                    </m:r>
                    <m:r>
                      <a:rPr lang="en-US" altLang="zh-CN" sz="1600" b="0" i="1" dirty="0"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m:t>
                        </m:r>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r>
                      <m:rPr>
                        <m:nor/>
                      </m:rPr>
                      <a:rPr lang="en-US" altLang="zh-CN" sz="1600" dirty="0">
                        <a:latin typeface="Cambria Math" panose="02040503050406030204" pitchFamily="18" charset="0"/>
                      </a:rPr>
                      <m:t>,</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𝑦</m:t>
                        </m:r>
                      </m:e>
                      <m:sub>
                        <m:r>
                          <a:rPr lang="en-US" altLang="zh-CN" sz="1600" b="0" i="1" dirty="0" smtClean="0">
                            <a:latin typeface="Cambria Math" panose="02040503050406030204" pitchFamily="18" charset="0"/>
                          </a:rPr>
                          <m:t>2</m:t>
                        </m:r>
                      </m:sub>
                    </m:sSub>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m:t>
                        </m:r>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𝑁</m:t>
                        </m:r>
                      </m:sub>
                    </m:sSub>
                    <m:r>
                      <m:rPr>
                        <m:nor/>
                      </m:rPr>
                      <a:rPr lang="en-US" altLang="zh-CN" sz="1600" dirty="0">
                        <a:latin typeface="Cambria Math" panose="02040503050406030204" pitchFamily="18" charset="0"/>
                      </a:rPr>
                      <m:t>,</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𝑦</m:t>
                        </m:r>
                      </m:e>
                      <m:sub>
                        <m:r>
                          <a:rPr lang="en-US" altLang="zh-CN" sz="1600" b="0" i="1" dirty="0" smtClean="0">
                            <a:latin typeface="Cambria Math" panose="02040503050406030204" pitchFamily="18" charset="0"/>
                          </a:rPr>
                          <m:t>𝑁</m:t>
                        </m:r>
                      </m:sub>
                    </m:sSub>
                    <m:r>
                      <a:rPr lang="en-US" altLang="zh-CN" sz="1600" i="1" dirty="0">
                        <a:latin typeface="Cambria Math" panose="02040503050406030204" pitchFamily="18" charset="0"/>
                      </a:rPr>
                      <m:t>)</m:t>
                    </m:r>
                  </m:oMath>
                </a14:m>
                <a:endParaRPr lang="zh-CN" altLang="en-US" sz="1600" dirty="0"/>
              </a:p>
            </p:txBody>
          </p:sp>
        </mc:Choice>
        <mc:Fallback>
          <p:sp>
            <p:nvSpPr>
              <p:cNvPr id="12" name="文本框 11"/>
              <p:cNvSpPr txBox="1">
                <a:spLocks noRot="1" noChangeAspect="1" noMove="1" noResize="1" noEditPoints="1" noAdjustHandles="1" noChangeArrowheads="1" noChangeShapeType="1" noTextEdit="1"/>
              </p:cNvSpPr>
              <p:nvPr/>
            </p:nvSpPr>
            <p:spPr>
              <a:xfrm>
                <a:off x="578237" y="3380149"/>
                <a:ext cx="2855300" cy="338554"/>
              </a:xfrm>
              <a:prstGeom prst="rect">
                <a:avLst/>
              </a:prstGeom>
              <a:blipFill rotWithShape="1">
                <a:blip r:embed="rId1"/>
                <a:stretch>
                  <a:fillRect l="-14" t="-13" r="3"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874081" y="5073978"/>
                <a:ext cx="733919"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1</m:t>
                          </m:r>
                        </m:sub>
                      </m:sSub>
                    </m:oMath>
                  </m:oMathPara>
                </a14:m>
                <a:endParaRPr lang="zh-CN" altLang="en-US" sz="1600" dirty="0"/>
              </a:p>
            </p:txBody>
          </p:sp>
        </mc:Choice>
        <mc:Fallback>
          <p:sp>
            <p:nvSpPr>
              <p:cNvPr id="14" name="文本框 13"/>
              <p:cNvSpPr txBox="1">
                <a:spLocks noRot="1" noChangeAspect="1" noMove="1" noResize="1" noEditPoints="1" noAdjustHandles="1" noChangeArrowheads="1" noChangeShapeType="1" noTextEdit="1"/>
              </p:cNvSpPr>
              <p:nvPr/>
            </p:nvSpPr>
            <p:spPr>
              <a:xfrm>
                <a:off x="874081" y="5073978"/>
                <a:ext cx="733919" cy="338554"/>
              </a:xfrm>
              <a:prstGeom prst="rect">
                <a:avLst/>
              </a:prstGeom>
              <a:blipFill rotWithShape="1">
                <a:blip r:embed="rId2"/>
                <a:stretch>
                  <a:fillRect l="-44" t="-97" r="25" b="1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3903323" y="5219601"/>
                <a:ext cx="733919"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1</m:t>
                          </m:r>
                        </m:sub>
                      </m:sSub>
                    </m:oMath>
                  </m:oMathPara>
                </a14:m>
                <a:endParaRPr lang="zh-CN" altLang="en-US" sz="1600" dirty="0"/>
              </a:p>
            </p:txBody>
          </p:sp>
        </mc:Choice>
        <mc:Fallback>
          <p:sp>
            <p:nvSpPr>
              <p:cNvPr id="15" name="文本框 14"/>
              <p:cNvSpPr txBox="1">
                <a:spLocks noRot="1" noChangeAspect="1" noMove="1" noResize="1" noEditPoints="1" noAdjustHandles="1" noChangeArrowheads="1" noChangeShapeType="1" noTextEdit="1"/>
              </p:cNvSpPr>
              <p:nvPr/>
            </p:nvSpPr>
            <p:spPr>
              <a:xfrm>
                <a:off x="3903323" y="5219601"/>
                <a:ext cx="733919" cy="338554"/>
              </a:xfrm>
              <a:prstGeom prst="rect">
                <a:avLst/>
              </a:prstGeom>
              <a:blipFill rotWithShape="1">
                <a:blip r:embed="rId3"/>
                <a:stretch>
                  <a:fillRect l="-84" t="-158" r="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4574243" y="3842322"/>
                <a:ext cx="994899" cy="56117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𝑌</m:t>
                      </m:r>
                      <m:r>
                        <a:rPr lang="en-US" altLang="zh-CN" sz="1400" b="0" i="1" smtClean="0">
                          <a:latin typeface="Cambria Math" panose="02040503050406030204" pitchFamily="18" charset="0"/>
                        </a:rPr>
                        <m:t>=</m:t>
                      </m:r>
                      <m:acc>
                        <m:accPr>
                          <m:ctrlPr>
                            <a:rPr lang="en-US" altLang="zh-CN" sz="1400" b="0" i="1" smtClean="0">
                              <a:latin typeface="Cambria Math" panose="02040503050406030204" pitchFamily="18" charset="0"/>
                            </a:rPr>
                          </m:ctrlPr>
                        </m:accPr>
                        <m:e>
                          <m:r>
                            <a:rPr lang="en-US" altLang="zh-CN" sz="1400" b="0" i="1" smtClean="0">
                              <a:latin typeface="Cambria Math" panose="02040503050406030204" pitchFamily="18" charset="0"/>
                            </a:rPr>
                            <m:t>𝑓</m:t>
                          </m:r>
                        </m:e>
                      </m:acc>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oMath>
                  </m:oMathPara>
                </a14:m>
                <a:endParaRPr lang="en-US" altLang="zh-CN" sz="1400" dirty="0"/>
              </a:p>
              <a:p>
                <a:pPr algn="ctr"/>
                <a14:m>
                  <m:oMathPara xmlns:m="http://schemas.openxmlformats.org/officeDocument/2006/math">
                    <m:oMathParaPr>
                      <m:jc m:val="centerGroup"/>
                    </m:oMathParaPr>
                    <m:oMath xmlns:m="http://schemas.openxmlformats.org/officeDocument/2006/math">
                      <m:acc>
                        <m:accPr>
                          <m:ctrlPr>
                            <a:rPr lang="en-US" altLang="zh-CN" sz="1400" i="1" smtClean="0">
                              <a:latin typeface="Cambria Math" panose="02040503050406030204" pitchFamily="18" charset="0"/>
                            </a:rPr>
                          </m:ctrlPr>
                        </m:accPr>
                        <m:e>
                          <m:r>
                            <a:rPr lang="en-US" altLang="zh-CN" sz="1400" b="0" i="1" smtClean="0">
                              <a:latin typeface="Cambria Math" panose="02040503050406030204" pitchFamily="18" charset="0"/>
                            </a:rPr>
                            <m:t>𝑃</m:t>
                          </m:r>
                        </m:e>
                      </m:acc>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𝑌</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𝑋</m:t>
                      </m:r>
                      <m:r>
                        <a:rPr lang="en-US" altLang="zh-CN" sz="1400" b="0" i="1" smtClean="0">
                          <a:latin typeface="Cambria Math" panose="02040503050406030204" pitchFamily="18" charset="0"/>
                        </a:rPr>
                        <m:t>)</m:t>
                      </m:r>
                    </m:oMath>
                  </m:oMathPara>
                </a14:m>
                <a:endParaRPr lang="en-US" altLang="zh-CN" sz="1400" dirty="0"/>
              </a:p>
            </p:txBody>
          </p:sp>
        </mc:Choice>
        <mc:Fallback>
          <p:sp>
            <p:nvSpPr>
              <p:cNvPr id="16" name="文本框 15"/>
              <p:cNvSpPr txBox="1">
                <a:spLocks noRot="1" noChangeAspect="1" noMove="1" noResize="1" noEditPoints="1" noAdjustHandles="1" noChangeArrowheads="1" noChangeShapeType="1" noTextEdit="1"/>
              </p:cNvSpPr>
              <p:nvPr/>
            </p:nvSpPr>
            <p:spPr>
              <a:xfrm>
                <a:off x="4574243" y="3842322"/>
                <a:ext cx="994899" cy="561179"/>
              </a:xfrm>
              <a:prstGeom prst="rect">
                <a:avLst/>
              </a:prstGeom>
              <a:blipFill rotWithShape="1">
                <a:blip r:embed="rId4"/>
                <a:stretch>
                  <a:fillRect l="-34" t="-102" r="19" b="73"/>
                </a:stretch>
              </a:blipFill>
            </p:spPr>
            <p:txBody>
              <a:bodyPr/>
              <a:lstStyle/>
              <a:p>
                <a:r>
                  <a:rPr lang="zh-CN" altLang="en-US">
                    <a:noFill/>
                  </a:rPr>
                  <a:t> </a:t>
                </a:r>
              </a:p>
            </p:txBody>
          </p:sp>
        </mc:Fallback>
      </mc:AlternateContent>
      <p:sp>
        <p:nvSpPr>
          <p:cNvPr id="13" name="矩形 12"/>
          <p:cNvSpPr/>
          <p:nvPr/>
        </p:nvSpPr>
        <p:spPr>
          <a:xfrm>
            <a:off x="5847618" y="4417907"/>
            <a:ext cx="2618024" cy="400110"/>
          </a:xfrm>
          <a:prstGeom prst="rect">
            <a:avLst/>
          </a:prstGeom>
        </p:spPr>
        <p:txBody>
          <a:bodyPr wrap="none">
            <a:spAutoFit/>
          </a:bodyPr>
          <a:lstStyle/>
          <a:p>
            <a:pPr>
              <a:lnSpc>
                <a:spcPct val="100000"/>
              </a:lnSpc>
            </a:pPr>
            <a:r>
              <a:rPr lang="en-US" altLang="zh-CN" sz="2000" i="1"/>
              <a:t>Y</a:t>
            </a:r>
            <a:r>
              <a:rPr lang="zh-CN" altLang="en-US" sz="2000"/>
              <a:t>：离散值，有限取值</a:t>
            </a:r>
            <a:endParaRPr lang="en-US" altLang="zh-CN" sz="2000" dirty="0"/>
          </a:p>
        </p:txBody>
      </p:sp>
      <p:sp>
        <p:nvSpPr>
          <p:cNvPr id="17" name="矩形 16"/>
          <p:cNvSpPr/>
          <p:nvPr/>
        </p:nvSpPr>
        <p:spPr>
          <a:xfrm>
            <a:off x="5847618" y="4003391"/>
            <a:ext cx="1955985" cy="400110"/>
          </a:xfrm>
          <a:prstGeom prst="rect">
            <a:avLst/>
          </a:prstGeom>
        </p:spPr>
        <p:txBody>
          <a:bodyPr wrap="none">
            <a:spAutoFit/>
          </a:bodyPr>
          <a:lstStyle/>
          <a:p>
            <a:pPr>
              <a:lnSpc>
                <a:spcPct val="100000"/>
              </a:lnSpc>
            </a:pPr>
            <a:r>
              <a:rPr lang="en-US" altLang="zh-CN" sz="2000" i="1" dirty="0"/>
              <a:t>X</a:t>
            </a:r>
            <a:r>
              <a:rPr lang="zh-CN" altLang="en-US" sz="2000" dirty="0"/>
              <a:t>：连续</a:t>
            </a:r>
            <a:r>
              <a:rPr lang="en-US" altLang="zh-CN" sz="2000" dirty="0"/>
              <a:t>/</a:t>
            </a:r>
            <a:r>
              <a:rPr lang="zh-CN" altLang="en-US" sz="2000" dirty="0"/>
              <a:t>离散值</a:t>
            </a:r>
            <a:endParaRPr lang="en-US" altLang="zh-C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5"/>
          <p:cNvSpPr>
            <a:spLocks noGrp="1"/>
          </p:cNvSpPr>
          <p:nvPr>
            <p:ph idx="1"/>
          </p:nvPr>
        </p:nvSpPr>
        <p:spPr>
          <a:xfrm>
            <a:off x="413033" y="2616222"/>
            <a:ext cx="8317933" cy="3537524"/>
          </a:xfrm>
        </p:spPr>
        <p:txBody>
          <a:bodyPr>
            <a:normAutofit lnSpcReduction="10000"/>
          </a:bodyPr>
          <a:lstStyle/>
          <a:p>
            <a:pPr>
              <a:lnSpc>
                <a:spcPct val="100000"/>
              </a:lnSpc>
            </a:pPr>
            <a:r>
              <a:rPr lang="zh-CN" altLang="en-US" sz="2400" dirty="0">
                <a:solidFill>
                  <a:srgbClr val="0070C0"/>
                </a:solidFill>
                <a:ea typeface="等线" panose="02010600030101010101" pitchFamily="2" charset="-122"/>
              </a:rPr>
              <a:t>课程性质</a:t>
            </a:r>
            <a:r>
              <a:rPr lang="en-US" altLang="zh-CN" sz="2400" dirty="0">
                <a:solidFill>
                  <a:srgbClr val="0070C0"/>
                </a:solidFill>
                <a:ea typeface="等线" panose="02010600030101010101" pitchFamily="2" charset="-122"/>
              </a:rPr>
              <a:t>: </a:t>
            </a:r>
            <a:r>
              <a:rPr lang="zh-CN" altLang="en-US" sz="2400" dirty="0">
                <a:ea typeface="等线" panose="02010600030101010101" pitchFamily="2" charset="-122"/>
              </a:rPr>
              <a:t>专业核心课</a:t>
            </a:r>
            <a:endParaRPr lang="en-US" altLang="zh-CN" sz="2400" dirty="0">
              <a:ea typeface="等线" panose="02010600030101010101" pitchFamily="2" charset="-122"/>
            </a:endParaRPr>
          </a:p>
          <a:p>
            <a:pPr>
              <a:lnSpc>
                <a:spcPct val="100000"/>
              </a:lnSpc>
            </a:pPr>
            <a:r>
              <a:rPr lang="zh-CN" altLang="en-US" sz="2400" dirty="0">
                <a:solidFill>
                  <a:srgbClr val="0070C0"/>
                </a:solidFill>
                <a:ea typeface="等线" panose="02010600030101010101" pitchFamily="2" charset="-122"/>
              </a:rPr>
              <a:t>开课对象</a:t>
            </a:r>
            <a:r>
              <a:rPr lang="en-US" altLang="zh-CN" sz="2400" dirty="0">
                <a:solidFill>
                  <a:srgbClr val="0070C0"/>
                </a:solidFill>
                <a:ea typeface="等线" panose="02010600030101010101" pitchFamily="2" charset="-122"/>
              </a:rPr>
              <a:t>: </a:t>
            </a:r>
            <a:r>
              <a:rPr lang="zh-CN" altLang="zh-CN" sz="2400" dirty="0"/>
              <a:t>智能与机器人</a:t>
            </a:r>
            <a:r>
              <a:rPr lang="zh-CN" altLang="en-US" sz="2400" dirty="0"/>
              <a:t>专业大三学生</a:t>
            </a:r>
            <a:endParaRPr lang="en-US" altLang="zh-CN" sz="2400" dirty="0">
              <a:ea typeface="等线" panose="02010600030101010101" pitchFamily="2" charset="-122"/>
            </a:endParaRPr>
          </a:p>
          <a:p>
            <a:pPr>
              <a:lnSpc>
                <a:spcPct val="100000"/>
              </a:lnSpc>
            </a:pPr>
            <a:r>
              <a:rPr lang="zh-CN" altLang="en-US" sz="2400" dirty="0">
                <a:solidFill>
                  <a:srgbClr val="0070C0"/>
                </a:solidFill>
                <a:ea typeface="等线" panose="02010600030101010101" pitchFamily="2" charset="-122"/>
              </a:rPr>
              <a:t>总课时</a:t>
            </a:r>
            <a:r>
              <a:rPr lang="en-US" altLang="zh-CN" sz="2400">
                <a:solidFill>
                  <a:srgbClr val="0070C0"/>
                </a:solidFill>
                <a:ea typeface="等线" panose="02010600030101010101" pitchFamily="2" charset="-122"/>
              </a:rPr>
              <a:t>: </a:t>
            </a:r>
            <a:r>
              <a:rPr lang="en-US" altLang="zh-CN" sz="2400">
                <a:ea typeface="等线" panose="02010600030101010101" pitchFamily="2" charset="-122"/>
              </a:rPr>
              <a:t>48</a:t>
            </a:r>
            <a:r>
              <a:rPr lang="zh-CN" altLang="en-US" sz="2400">
                <a:ea typeface="等线" panose="02010600030101010101" pitchFamily="2" charset="-122"/>
              </a:rPr>
              <a:t>学时</a:t>
            </a:r>
            <a:r>
              <a:rPr lang="en-US" altLang="zh-CN" sz="2400" dirty="0">
                <a:ea typeface="等线" panose="02010600030101010101" pitchFamily="2" charset="-122"/>
              </a:rPr>
              <a:t>; </a:t>
            </a:r>
            <a:r>
              <a:rPr lang="zh-CN" altLang="en-US" sz="2400" dirty="0">
                <a:ea typeface="等线" panose="02010600030101010101" pitchFamily="2" charset="-122"/>
              </a:rPr>
              <a:t>学分</a:t>
            </a:r>
            <a:r>
              <a:rPr lang="en-US" altLang="zh-CN" sz="2400">
                <a:ea typeface="等线" panose="02010600030101010101" pitchFamily="2" charset="-122"/>
              </a:rPr>
              <a:t>: 3</a:t>
            </a:r>
            <a:endParaRPr lang="en-US" altLang="zh-CN" sz="2400" dirty="0">
              <a:ea typeface="等线" panose="02010600030101010101" pitchFamily="2" charset="-122"/>
            </a:endParaRPr>
          </a:p>
          <a:p>
            <a:pPr>
              <a:lnSpc>
                <a:spcPct val="100000"/>
              </a:lnSpc>
            </a:pPr>
            <a:r>
              <a:rPr lang="zh-CN" altLang="en-US" sz="2400" dirty="0">
                <a:solidFill>
                  <a:srgbClr val="0070C0"/>
                </a:solidFill>
                <a:ea typeface="等线" panose="02010600030101010101" pitchFamily="2" charset="-122"/>
              </a:rPr>
              <a:t>授课语言</a:t>
            </a:r>
            <a:r>
              <a:rPr lang="en-US" altLang="zh-CN" sz="2400" dirty="0">
                <a:solidFill>
                  <a:srgbClr val="0070C0"/>
                </a:solidFill>
                <a:ea typeface="等线" panose="02010600030101010101" pitchFamily="2" charset="-122"/>
              </a:rPr>
              <a:t>: </a:t>
            </a:r>
            <a:r>
              <a:rPr lang="zh-CN" altLang="en-US" sz="2400" dirty="0">
                <a:ea typeface="等线" panose="02010600030101010101" pitchFamily="2" charset="-122"/>
              </a:rPr>
              <a:t>中文讲课</a:t>
            </a:r>
            <a:r>
              <a:rPr lang="en-US" altLang="zh-CN" sz="2400" dirty="0">
                <a:ea typeface="等线" panose="02010600030101010101" pitchFamily="2" charset="-122"/>
              </a:rPr>
              <a:t>; </a:t>
            </a:r>
            <a:r>
              <a:rPr lang="zh-CN" altLang="en-US" sz="2400" dirty="0">
                <a:ea typeface="等线" panose="02010600030101010101" pitchFamily="2" charset="-122"/>
              </a:rPr>
              <a:t>中、英结合课件</a:t>
            </a:r>
            <a:endParaRPr lang="en-US" altLang="zh-CN" sz="2400" dirty="0">
              <a:ea typeface="等线" panose="02010600030101010101" pitchFamily="2" charset="-122"/>
            </a:endParaRPr>
          </a:p>
          <a:p>
            <a:pPr>
              <a:lnSpc>
                <a:spcPct val="100000"/>
              </a:lnSpc>
            </a:pPr>
            <a:r>
              <a:rPr lang="zh-CN" altLang="en-US" sz="2400" dirty="0">
                <a:solidFill>
                  <a:srgbClr val="0070C0"/>
                </a:solidFill>
                <a:ea typeface="等线" panose="02010600030101010101" pitchFamily="2" charset="-122"/>
              </a:rPr>
              <a:t>上课时间、地点</a:t>
            </a:r>
            <a:r>
              <a:rPr lang="en-US" altLang="zh-CN" sz="2400" dirty="0">
                <a:solidFill>
                  <a:srgbClr val="0070C0"/>
                </a:solidFill>
                <a:ea typeface="等线" panose="02010600030101010101" pitchFamily="2" charset="-122"/>
              </a:rPr>
              <a:t>:</a:t>
            </a:r>
            <a:endParaRPr lang="en-US" altLang="zh-CN" sz="2400" dirty="0">
              <a:solidFill>
                <a:srgbClr val="0070C0"/>
              </a:solidFill>
              <a:ea typeface="等线" panose="02010600030101010101" pitchFamily="2" charset="-122"/>
            </a:endParaRPr>
          </a:p>
          <a:p>
            <a:pPr marL="0" indent="0">
              <a:lnSpc>
                <a:spcPct val="100000"/>
              </a:lnSpc>
              <a:buNone/>
            </a:pPr>
            <a:r>
              <a:rPr lang="zh-CN" altLang="en-US" sz="2000" dirty="0">
                <a:ea typeface="等线" panose="02010600030101010101" pitchFamily="2" charset="-122"/>
              </a:rPr>
              <a:t>    理论</a:t>
            </a:r>
            <a:r>
              <a:rPr lang="zh-CN" altLang="en-US" sz="2000">
                <a:ea typeface="等线" panose="02010600030101010101" pitchFamily="2" charset="-122"/>
              </a:rPr>
              <a:t>课   </a:t>
            </a:r>
            <a:r>
              <a:rPr lang="en-US" altLang="zh-CN" sz="2000">
                <a:ea typeface="等线" panose="02010600030101010101" pitchFamily="2" charset="-122"/>
              </a:rPr>
              <a:t>1-18</a:t>
            </a:r>
            <a:r>
              <a:rPr lang="zh-CN" altLang="en-US" sz="2000">
                <a:ea typeface="等线" panose="02010600030101010101" pitchFamily="2" charset="-122"/>
              </a:rPr>
              <a:t>周  </a:t>
            </a:r>
            <a:endParaRPr lang="en-US" altLang="zh-CN" sz="2000">
              <a:ea typeface="等线" panose="02010600030101010101" pitchFamily="2" charset="-122"/>
            </a:endParaRPr>
          </a:p>
          <a:p>
            <a:pPr marL="0" indent="0">
              <a:lnSpc>
                <a:spcPct val="100000"/>
              </a:lnSpc>
              <a:buNone/>
            </a:pPr>
            <a:r>
              <a:rPr lang="en-US" altLang="zh-CN" sz="2000">
                <a:ea typeface="等线" panose="02010600030101010101" pitchFamily="2" charset="-122"/>
              </a:rPr>
              <a:t>    </a:t>
            </a:r>
            <a:r>
              <a:rPr lang="zh-CN" altLang="en-US" sz="2000" u="sng">
                <a:ea typeface="等线" panose="02010600030101010101" pitchFamily="2" charset="-122"/>
              </a:rPr>
              <a:t>单</a:t>
            </a:r>
            <a:r>
              <a:rPr lang="zh-CN" altLang="en-US" sz="2000">
                <a:ea typeface="等线" panose="02010600030101010101" pitchFamily="2" charset="-122"/>
              </a:rPr>
              <a:t>周一</a:t>
            </a:r>
            <a:r>
              <a:rPr lang="en-US" altLang="zh-CN" sz="2000">
                <a:ea typeface="等线" panose="02010600030101010101" pitchFamily="2" charset="-122"/>
              </a:rPr>
              <a:t>13:30-15:10, </a:t>
            </a:r>
            <a:r>
              <a:rPr lang="zh-CN" altLang="en-US" sz="2000">
                <a:ea typeface="等线" panose="02010600030101010101" pitchFamily="2" charset="-122"/>
              </a:rPr>
              <a:t>信息楼</a:t>
            </a:r>
            <a:r>
              <a:rPr lang="en-US" altLang="zh-CN" sz="2000">
                <a:ea typeface="等线" panose="02010600030101010101" pitchFamily="2" charset="-122"/>
              </a:rPr>
              <a:t>105B</a:t>
            </a:r>
            <a:r>
              <a:rPr lang="zh-CN" altLang="en-US" sz="2000">
                <a:ea typeface="等线" panose="02010600030101010101" pitchFamily="2" charset="-122"/>
              </a:rPr>
              <a:t>；周三</a:t>
            </a:r>
            <a:r>
              <a:rPr lang="en-US" altLang="zh-CN" sz="2000">
                <a:ea typeface="等线" panose="02010600030101010101" pitchFamily="2" charset="-122"/>
              </a:rPr>
              <a:t>9:55-11:35, </a:t>
            </a:r>
            <a:r>
              <a:rPr lang="zh-CN" altLang="en-US" sz="2000">
                <a:ea typeface="等线" panose="02010600030101010101" pitchFamily="2" charset="-122"/>
              </a:rPr>
              <a:t>信息楼</a:t>
            </a:r>
            <a:r>
              <a:rPr lang="en-US" altLang="zh-CN" sz="2000">
                <a:ea typeface="等线" panose="02010600030101010101" pitchFamily="2" charset="-122"/>
              </a:rPr>
              <a:t>105B</a:t>
            </a:r>
            <a:endParaRPr lang="en-US" altLang="zh-CN" sz="2000" dirty="0">
              <a:ea typeface="等线" panose="02010600030101010101" pitchFamily="2" charset="-122"/>
            </a:endParaRPr>
          </a:p>
          <a:p>
            <a:pPr marL="0" indent="0">
              <a:lnSpc>
                <a:spcPct val="100000"/>
              </a:lnSpc>
              <a:buNone/>
            </a:pPr>
            <a:r>
              <a:rPr lang="en-US" altLang="zh-CN" sz="2000">
                <a:ea typeface="等线" panose="02010600030101010101" pitchFamily="2" charset="-122"/>
              </a:rPr>
              <a:t>   </a:t>
            </a:r>
            <a:endParaRPr lang="en-US" altLang="zh-CN" sz="2000" dirty="0">
              <a:ea typeface="等线" panose="02010600030101010101" pitchFamily="2" charset="-122"/>
            </a:endParaRPr>
          </a:p>
          <a:p>
            <a:pPr>
              <a:lnSpc>
                <a:spcPct val="100000"/>
              </a:lnSpc>
            </a:pPr>
            <a:endParaRPr lang="en-GB" altLang="zh-CN" sz="2400" dirty="0">
              <a:ea typeface="等线" panose="02010600030101010101" pitchFamily="2" charset="-122"/>
            </a:endParaRPr>
          </a:p>
        </p:txBody>
      </p:sp>
      <p:sp>
        <p:nvSpPr>
          <p:cNvPr id="13" name="标题 1"/>
          <p:cNvSpPr txBox="1"/>
          <p:nvPr/>
        </p:nvSpPr>
        <p:spPr>
          <a:xfrm>
            <a:off x="298801" y="1704108"/>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b="1">
                <a:solidFill>
                  <a:schemeClr val="accent1">
                    <a:lumMod val="50000"/>
                  </a:schemeClr>
                </a:solidFill>
                <a:latin typeface="+mn-ea"/>
                <a:ea typeface="+mn-ea"/>
              </a:rPr>
              <a:t>课程说明</a:t>
            </a:r>
            <a:endParaRPr lang="zh-CN" altLang="en-US" sz="3300" b="1" dirty="0">
              <a:solidFill>
                <a:schemeClr val="accent1">
                  <a:lumMod val="50000"/>
                </a:schemeClr>
              </a:solidFill>
              <a:latin typeface="+mn-ea"/>
              <a:ea typeface="+mn-ea"/>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分类问题</a:t>
            </a:r>
            <a:endParaRPr lang="zh-CN" altLang="en-US" sz="3200" b="1" dirty="0">
              <a:solidFill>
                <a:schemeClr val="accent1">
                  <a:lumMod val="50000"/>
                </a:schemeClr>
              </a:solidFill>
              <a:latin typeface="+mn-ea"/>
              <a:ea typeface="+mn-ea"/>
            </a:endParaRPr>
          </a:p>
        </p:txBody>
      </p:sp>
      <p:sp>
        <p:nvSpPr>
          <p:cNvPr id="9"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p:pic>
        <p:nvPicPr>
          <p:cNvPr id="8" name="图片 7"/>
          <p:cNvPicPr>
            <a:picLocks noChangeAspect="1"/>
          </p:cNvPicPr>
          <p:nvPr/>
        </p:nvPicPr>
        <p:blipFill>
          <a:blip r:embed="rId1">
            <a:extLst>
              <a:ext uri="{BEBA8EAE-BF5A-486C-A8C5-ECC9F3942E4B}">
                <a14:imgProps xmlns:a14="http://schemas.microsoft.com/office/drawing/2010/main">
                  <a14:imgLayer r:embed="rId2">
                    <a14:imgEffect>
                      <a14:brightnessContrast contrast="40000"/>
                    </a14:imgEffect>
                  </a14:imgLayer>
                </a14:imgProps>
              </a:ext>
            </a:extLst>
          </a:blip>
          <a:stretch>
            <a:fillRect/>
          </a:stretch>
        </p:blipFill>
        <p:spPr>
          <a:xfrm>
            <a:off x="682562" y="4493696"/>
            <a:ext cx="4006977" cy="2154388"/>
          </a:xfrm>
          <a:prstGeom prst="rect">
            <a:avLst/>
          </a:prstGeom>
        </p:spPr>
      </p:pic>
      <p:pic>
        <p:nvPicPr>
          <p:cNvPr id="10" name="图片 9"/>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490107" y="2383923"/>
            <a:ext cx="4289018" cy="2044975"/>
          </a:xfrm>
          <a:prstGeom prst="rect">
            <a:avLst/>
          </a:prstGeom>
        </p:spPr>
      </p:pic>
      <p:pic>
        <p:nvPicPr>
          <p:cNvPr id="13" name="图片 12"/>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4944706" y="4577497"/>
            <a:ext cx="3120199" cy="21924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402517" y="2909051"/>
            <a:ext cx="6318702" cy="3629862"/>
          </a:xfrm>
        </p:spPr>
        <p:txBody>
          <a:bodyPr/>
          <a:lstStyle/>
          <a:p>
            <a:r>
              <a:rPr lang="zh-CN" altLang="en-US" dirty="0"/>
              <a:t>二分类评价指标</a:t>
            </a:r>
            <a:endParaRPr lang="en-US" altLang="zh-CN" dirty="0"/>
          </a:p>
          <a:p>
            <a:pPr lvl="1"/>
            <a:r>
              <a:rPr lang="en-US" altLang="zh-CN" dirty="0"/>
              <a:t>TP    true positive</a:t>
            </a:r>
            <a:endParaRPr lang="en-US" altLang="zh-CN" dirty="0"/>
          </a:p>
          <a:p>
            <a:pPr lvl="1"/>
            <a:r>
              <a:rPr lang="en-US" altLang="zh-CN" dirty="0"/>
              <a:t>FN   false negative</a:t>
            </a:r>
            <a:endParaRPr lang="en-US" altLang="zh-CN" dirty="0"/>
          </a:p>
          <a:p>
            <a:pPr lvl="1"/>
            <a:r>
              <a:rPr lang="en-US" altLang="zh-CN" dirty="0"/>
              <a:t>FP    false positive</a:t>
            </a:r>
            <a:endParaRPr lang="en-US" altLang="zh-CN" dirty="0"/>
          </a:p>
          <a:p>
            <a:pPr lvl="1"/>
            <a:r>
              <a:rPr lang="en-US" altLang="zh-CN" dirty="0"/>
              <a:t>TN   true  negative</a:t>
            </a:r>
            <a:endParaRPr lang="en-US" altLang="zh-CN" dirty="0"/>
          </a:p>
          <a:p>
            <a:pPr marL="0" indent="0">
              <a:buNone/>
            </a:pPr>
            <a:endParaRPr lang="en-US" altLang="zh-CN" dirty="0"/>
          </a:p>
        </p:txBody>
      </p:sp>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分类问题</a:t>
            </a:r>
            <a:endParaRPr lang="zh-CN" altLang="en-US" sz="3200" b="1" dirty="0">
              <a:solidFill>
                <a:schemeClr val="accent1">
                  <a:lumMod val="50000"/>
                </a:schemeClr>
              </a:solidFill>
              <a:latin typeface="+mn-ea"/>
              <a:ea typeface="+mn-ea"/>
            </a:endParaRPr>
          </a:p>
        </p:txBody>
      </p:sp>
      <p:sp>
        <p:nvSpPr>
          <p:cNvPr id="17" name="内容占位符 2"/>
          <p:cNvSpPr txBox="1"/>
          <p:nvPr/>
        </p:nvSpPr>
        <p:spPr>
          <a:xfrm>
            <a:off x="4236373" y="2919367"/>
            <a:ext cx="3834731" cy="320711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dirty="0"/>
              <a:t>精确率</a:t>
            </a:r>
            <a:endParaRPr lang="en-US" altLang="zh-CN" sz="2100" dirty="0"/>
          </a:p>
          <a:p>
            <a:pPr marL="0" indent="0">
              <a:buNone/>
            </a:pPr>
            <a:endParaRPr lang="en-US" altLang="zh-CN" sz="2100" dirty="0"/>
          </a:p>
          <a:p>
            <a:r>
              <a:rPr lang="zh-CN" altLang="en-US" sz="2100" dirty="0"/>
              <a:t>召回率</a:t>
            </a:r>
            <a:endParaRPr lang="en-US" altLang="zh-CN" sz="2100" dirty="0"/>
          </a:p>
          <a:p>
            <a:pPr marL="0" indent="0">
              <a:buNone/>
            </a:pPr>
            <a:endParaRPr lang="en-US" altLang="zh-CN" sz="2100" dirty="0"/>
          </a:p>
          <a:p>
            <a:r>
              <a:rPr lang="en-US" altLang="zh-CN" sz="2100" i="1" dirty="0"/>
              <a:t>F</a:t>
            </a:r>
            <a:r>
              <a:rPr lang="en-US" altLang="zh-CN" sz="2100" baseline="-25000" dirty="0"/>
              <a:t>1 </a:t>
            </a:r>
            <a:r>
              <a:rPr lang="ja-JP" altLang="en-US" sz="2100"/>
              <a:t>值</a:t>
            </a:r>
            <a:endParaRPr lang="en-US" altLang="zh-CN" sz="2100" dirty="0"/>
          </a:p>
        </p:txBody>
      </p:sp>
      <p:sp>
        <p:nvSpPr>
          <p:cNvPr id="9"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mc:AlternateContent xmlns:mc="http://schemas.openxmlformats.org/markup-compatibility/2006">
        <mc:Choice xmlns:a14="http://schemas.microsoft.com/office/drawing/2010/main" Requires="a14">
          <p:sp>
            <p:nvSpPr>
              <p:cNvPr id="2" name="文本框 1"/>
              <p:cNvSpPr txBox="1"/>
              <p:nvPr/>
            </p:nvSpPr>
            <p:spPr>
              <a:xfrm>
                <a:off x="5601593" y="2760831"/>
                <a:ext cx="2059582" cy="61549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den>
                      </m:f>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5601593" y="2760831"/>
                <a:ext cx="2059582" cy="615490"/>
              </a:xfrm>
              <a:prstGeom prst="rect">
                <a:avLst/>
              </a:prstGeom>
              <a:blipFill rotWithShape="1">
                <a:blip r:embed="rId1"/>
                <a:stretch>
                  <a:fillRect l="-13" t="-79" r="26"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5601593" y="3574403"/>
                <a:ext cx="2059582" cy="61549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𝑅</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𝐹𝑁</m:t>
                          </m:r>
                        </m:den>
                      </m:f>
                    </m:oMath>
                  </m:oMathPara>
                </a14:m>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5601593" y="3574403"/>
                <a:ext cx="2059582" cy="615490"/>
              </a:xfrm>
              <a:prstGeom prst="rect">
                <a:avLst/>
              </a:prstGeom>
              <a:blipFill rotWithShape="1">
                <a:blip r:embed="rId2"/>
                <a:stretch>
                  <a:fillRect l="-13" t="-101" r="26"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412670" y="4434453"/>
                <a:ext cx="2059582" cy="6819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𝑃</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𝑅</m:t>
                          </m:r>
                        </m:den>
                      </m:f>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5412670" y="4434453"/>
                <a:ext cx="2059582" cy="681918"/>
              </a:xfrm>
              <a:prstGeom prst="rect">
                <a:avLst/>
              </a:prstGeom>
              <a:blipFill rotWithShape="1">
                <a:blip r:embed="rId3"/>
                <a:stretch>
                  <a:fillRect l="-27" t="-36" r="10"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5539630" y="5345754"/>
                <a:ext cx="2718293" cy="63478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𝐹𝑁</m:t>
                          </m:r>
                        </m:den>
                      </m:f>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5539630" y="5345754"/>
                <a:ext cx="2718293" cy="634789"/>
              </a:xfrm>
              <a:prstGeom prst="rect">
                <a:avLst/>
              </a:prstGeom>
              <a:blipFill rotWithShape="1">
                <a:blip r:embed="rId4"/>
                <a:stretch>
                  <a:fillRect l="-19" t="-51" r="14" b="18"/>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17607" y="2814709"/>
            <a:ext cx="8570502" cy="1952855"/>
          </a:xfrm>
        </p:spPr>
        <p:txBody>
          <a:bodyPr>
            <a:normAutofit/>
          </a:bodyPr>
          <a:lstStyle/>
          <a:p>
            <a:pPr>
              <a:lnSpc>
                <a:spcPct val="100000"/>
              </a:lnSpc>
            </a:pPr>
            <a:r>
              <a:rPr lang="zh-CN" altLang="en-US" sz="2000" dirty="0"/>
              <a:t>回归模型是表示从输入变量到输出变量之间映射的函数</a:t>
            </a:r>
            <a:r>
              <a:rPr lang="en-US" altLang="zh-TW" sz="2000" dirty="0"/>
              <a:t>, </a:t>
            </a:r>
            <a:r>
              <a:rPr lang="zh-CN" altLang="en-US" sz="2000" dirty="0"/>
              <a:t>回归问题的学习等价于函数拟合</a:t>
            </a:r>
            <a:r>
              <a:rPr lang="en-US" altLang="zh-CN" sz="2000" dirty="0"/>
              <a:t>.</a:t>
            </a:r>
            <a:endParaRPr lang="en-US" altLang="zh-CN" sz="2000" dirty="0"/>
          </a:p>
          <a:p>
            <a:pPr>
              <a:lnSpc>
                <a:spcPct val="100000"/>
              </a:lnSpc>
            </a:pPr>
            <a:r>
              <a:rPr lang="zh-CN" altLang="en-US" sz="2000" dirty="0"/>
              <a:t>学习和预测两个阶段</a:t>
            </a:r>
            <a:endParaRPr lang="en-US" altLang="zh-CN" sz="2000" dirty="0"/>
          </a:p>
          <a:p>
            <a:pPr>
              <a:lnSpc>
                <a:spcPct val="100000"/>
              </a:lnSpc>
            </a:pPr>
            <a:r>
              <a:rPr lang="zh-CN" altLang="en-US" sz="2000" dirty="0"/>
              <a:t>训练集</a:t>
            </a:r>
            <a:r>
              <a:rPr lang="en-US" altLang="zh-CN" sz="2000" dirty="0"/>
              <a:t>:</a:t>
            </a:r>
            <a:endParaRPr lang="zh-CN" altLang="en-US" sz="2000" dirty="0"/>
          </a:p>
        </p:txBody>
      </p:sp>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回归问题</a:t>
            </a:r>
            <a:r>
              <a:rPr lang="en-US" altLang="zh-CN" sz="3200" b="1">
                <a:solidFill>
                  <a:schemeClr val="accent1">
                    <a:lumMod val="50000"/>
                  </a:schemeClr>
                </a:solidFill>
                <a:latin typeface="+mn-ea"/>
                <a:ea typeface="+mn-ea"/>
              </a:rPr>
              <a:t>: </a:t>
            </a:r>
            <a:r>
              <a:rPr lang="zh-CN" altLang="en-US" sz="3200" b="1">
                <a:solidFill>
                  <a:schemeClr val="accent1">
                    <a:lumMod val="50000"/>
                  </a:schemeClr>
                </a:solidFill>
                <a:latin typeface="+mn-ea"/>
                <a:ea typeface="+mn-ea"/>
              </a:rPr>
              <a:t>预测数值</a:t>
            </a:r>
            <a:endParaRPr lang="zh-CN" altLang="en-US" sz="3200" b="1" dirty="0">
              <a:solidFill>
                <a:schemeClr val="accent1">
                  <a:lumMod val="50000"/>
                </a:schemeClr>
              </a:solidFill>
              <a:latin typeface="+mn-ea"/>
              <a:ea typeface="+mn-ea"/>
            </a:endParaRPr>
          </a:p>
        </p:txBody>
      </p:sp>
      <p:sp>
        <p:nvSpPr>
          <p:cNvPr id="6"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2" name="矩形 1"/>
          <p:cNvSpPr/>
          <p:nvPr/>
        </p:nvSpPr>
        <p:spPr>
          <a:xfrm>
            <a:off x="5891427" y="4301789"/>
            <a:ext cx="1155031" cy="59716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学习系统</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3" name="直接箭头连接符 2"/>
          <p:cNvCxnSpPr/>
          <p:nvPr/>
        </p:nvCxnSpPr>
        <p:spPr>
          <a:xfrm flipV="1">
            <a:off x="4903797" y="4592146"/>
            <a:ext cx="987630" cy="8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 name="直接箭头连接符 3"/>
          <p:cNvCxnSpPr>
            <a:stCxn id="2" idx="3"/>
          </p:cNvCxnSpPr>
          <p:nvPr/>
        </p:nvCxnSpPr>
        <p:spPr>
          <a:xfrm flipV="1">
            <a:off x="7046458" y="4592145"/>
            <a:ext cx="778043" cy="82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圆柱体 4"/>
          <p:cNvSpPr/>
          <p:nvPr/>
        </p:nvSpPr>
        <p:spPr>
          <a:xfrm>
            <a:off x="7820398" y="3991258"/>
            <a:ext cx="942074" cy="1130352"/>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模型</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7" name="直接箭头连接符 6"/>
          <p:cNvCxnSpPr>
            <a:stCxn id="8" idx="0"/>
          </p:cNvCxnSpPr>
          <p:nvPr/>
        </p:nvCxnSpPr>
        <p:spPr>
          <a:xfrm flipV="1">
            <a:off x="6458495" y="4712112"/>
            <a:ext cx="1351455" cy="87835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 name="矩形 7"/>
          <p:cNvSpPr/>
          <p:nvPr/>
        </p:nvSpPr>
        <p:spPr>
          <a:xfrm>
            <a:off x="5880979" y="5590470"/>
            <a:ext cx="1155031" cy="54134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预测系统</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9" name="直接箭头连接符 8"/>
          <p:cNvCxnSpPr/>
          <p:nvPr/>
        </p:nvCxnSpPr>
        <p:spPr>
          <a:xfrm>
            <a:off x="4895635" y="5879765"/>
            <a:ext cx="9957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直接箭头连接符 9"/>
          <p:cNvCxnSpPr/>
          <p:nvPr/>
        </p:nvCxnSpPr>
        <p:spPr>
          <a:xfrm>
            <a:off x="7046458" y="5848226"/>
            <a:ext cx="99489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4703467" y="3839616"/>
                <a:ext cx="2855300" cy="338554"/>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oMath>
                </a14:m>
                <a:r>
                  <a:rPr lang="en-US" altLang="zh-CN" sz="1600" dirty="0"/>
                  <a:t>,</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𝑦</m:t>
                        </m:r>
                      </m:e>
                      <m:sub>
                        <m:r>
                          <a:rPr lang="en-US" altLang="zh-CN" sz="1600" b="0" i="1" dirty="0" smtClean="0">
                            <a:latin typeface="Cambria Math" panose="02040503050406030204" pitchFamily="18" charset="0"/>
                          </a:rPr>
                          <m:t>1</m:t>
                        </m:r>
                      </m:sub>
                    </m:sSub>
                    <m:r>
                      <a:rPr lang="en-US" altLang="zh-CN" sz="1600" i="1" dirty="0" smtClean="0">
                        <a:latin typeface="Cambria Math" panose="02040503050406030204" pitchFamily="18" charset="0"/>
                      </a:rPr>
                      <m:t>)</m:t>
                    </m:r>
                    <m:r>
                      <a:rPr lang="en-US" altLang="zh-CN" sz="1600" b="0" i="1" dirty="0"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m:t>
                        </m:r>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r>
                      <m:rPr>
                        <m:nor/>
                      </m:rPr>
                      <a:rPr lang="en-US" altLang="zh-CN" sz="1600" dirty="0">
                        <a:latin typeface="Cambria Math" panose="02040503050406030204" pitchFamily="18" charset="0"/>
                      </a:rPr>
                      <m:t>,</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𝑦</m:t>
                        </m:r>
                      </m:e>
                      <m:sub>
                        <m:r>
                          <a:rPr lang="en-US" altLang="zh-CN" sz="1600" b="0" i="1" dirty="0" smtClean="0">
                            <a:latin typeface="Cambria Math" panose="02040503050406030204" pitchFamily="18" charset="0"/>
                          </a:rPr>
                          <m:t>2</m:t>
                        </m:r>
                      </m:sub>
                    </m:sSub>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m:t>
                        </m:r>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𝑁</m:t>
                        </m:r>
                      </m:sub>
                    </m:sSub>
                    <m:r>
                      <m:rPr>
                        <m:nor/>
                      </m:rPr>
                      <a:rPr lang="en-US" altLang="zh-CN" sz="1600" dirty="0">
                        <a:latin typeface="Cambria Math" panose="02040503050406030204" pitchFamily="18" charset="0"/>
                      </a:rPr>
                      <m:t>,</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𝑦</m:t>
                        </m:r>
                      </m:e>
                      <m:sub>
                        <m:r>
                          <a:rPr lang="en-US" altLang="zh-CN" sz="1600" b="0" i="1" dirty="0" smtClean="0">
                            <a:latin typeface="Cambria Math" panose="02040503050406030204" pitchFamily="18" charset="0"/>
                          </a:rPr>
                          <m:t>𝑁</m:t>
                        </m:r>
                      </m:sub>
                    </m:sSub>
                    <m:r>
                      <a:rPr lang="en-US" altLang="zh-CN" sz="1600" i="1" dirty="0">
                        <a:latin typeface="Cambria Math" panose="02040503050406030204" pitchFamily="18" charset="0"/>
                      </a:rPr>
                      <m:t>)</m:t>
                    </m:r>
                  </m:oMath>
                </a14:m>
                <a:endParaRPr lang="zh-CN" altLang="en-US" sz="1600" dirty="0"/>
              </a:p>
            </p:txBody>
          </p:sp>
        </mc:Choice>
        <mc:Fallback>
          <p:sp>
            <p:nvSpPr>
              <p:cNvPr id="15" name="文本框 14"/>
              <p:cNvSpPr txBox="1">
                <a:spLocks noRot="1" noChangeAspect="1" noMove="1" noResize="1" noEditPoints="1" noAdjustHandles="1" noChangeArrowheads="1" noChangeShapeType="1" noTextEdit="1"/>
              </p:cNvSpPr>
              <p:nvPr/>
            </p:nvSpPr>
            <p:spPr>
              <a:xfrm>
                <a:off x="4703467" y="3839616"/>
                <a:ext cx="2855300" cy="338554"/>
              </a:xfrm>
              <a:prstGeom prst="rect">
                <a:avLst/>
              </a:prstGeom>
              <a:blipFill rotWithShape="1">
                <a:blip r:embed="rId1"/>
                <a:stretch>
                  <a:fillRect l="-1" t="-120" r="13" b="1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4999311" y="5533445"/>
                <a:ext cx="733919"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1</m:t>
                          </m:r>
                        </m:sub>
                      </m:sSub>
                    </m:oMath>
                  </m:oMathPara>
                </a14:m>
                <a:endParaRPr lang="zh-CN" altLang="en-US" sz="1600" dirty="0"/>
              </a:p>
            </p:txBody>
          </p:sp>
        </mc:Choice>
        <mc:Fallback>
          <p:sp>
            <p:nvSpPr>
              <p:cNvPr id="16" name="文本框 15"/>
              <p:cNvSpPr txBox="1">
                <a:spLocks noRot="1" noChangeAspect="1" noMove="1" noResize="1" noEditPoints="1" noAdjustHandles="1" noChangeArrowheads="1" noChangeShapeType="1" noTextEdit="1"/>
              </p:cNvSpPr>
              <p:nvPr/>
            </p:nvSpPr>
            <p:spPr>
              <a:xfrm>
                <a:off x="4999311" y="5533445"/>
                <a:ext cx="733919" cy="338554"/>
              </a:xfrm>
              <a:prstGeom prst="rect">
                <a:avLst/>
              </a:prstGeom>
              <a:blipFill rotWithShape="1">
                <a:blip r:embed="rId2"/>
                <a:stretch>
                  <a:fillRect l="-81" t="-16" r="61"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8051805" y="5629734"/>
                <a:ext cx="733919"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1</m:t>
                          </m:r>
                        </m:sub>
                      </m:sSub>
                    </m:oMath>
                  </m:oMathPara>
                </a14:m>
                <a:endParaRPr lang="zh-CN" altLang="en-US" sz="1600" dirty="0"/>
              </a:p>
            </p:txBody>
          </p:sp>
        </mc:Choice>
        <mc:Fallback>
          <p:sp>
            <p:nvSpPr>
              <p:cNvPr id="17" name="文本框 16"/>
              <p:cNvSpPr txBox="1">
                <a:spLocks noRot="1" noChangeAspect="1" noMove="1" noResize="1" noEditPoints="1" noAdjustHandles="1" noChangeArrowheads="1" noChangeShapeType="1" noTextEdit="1"/>
              </p:cNvSpPr>
              <p:nvPr/>
            </p:nvSpPr>
            <p:spPr>
              <a:xfrm>
                <a:off x="8051805" y="5629734"/>
                <a:ext cx="733919" cy="338554"/>
              </a:xfrm>
              <a:prstGeom prst="rect">
                <a:avLst/>
              </a:prstGeom>
              <a:blipFill rotWithShape="1">
                <a:blip r:embed="rId3"/>
                <a:stretch>
                  <a:fillRect l="-1" t="-136" r="68" b="1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7820398" y="5106478"/>
                <a:ext cx="994899" cy="31989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𝑌</m:t>
                      </m:r>
                      <m:r>
                        <a:rPr lang="en-US" altLang="zh-CN" sz="1400" b="0" i="1" smtClean="0">
                          <a:latin typeface="Cambria Math" panose="02040503050406030204" pitchFamily="18" charset="0"/>
                        </a:rPr>
                        <m:t>=</m:t>
                      </m:r>
                      <m:acc>
                        <m:accPr>
                          <m:ctrlPr>
                            <a:rPr lang="en-US" altLang="zh-CN" sz="1400" b="0" i="1" smtClean="0">
                              <a:latin typeface="Cambria Math" panose="02040503050406030204" pitchFamily="18" charset="0"/>
                            </a:rPr>
                          </m:ctrlPr>
                        </m:accPr>
                        <m:e>
                          <m:r>
                            <a:rPr lang="en-US" altLang="zh-CN" sz="1400" b="0" i="1" smtClean="0">
                              <a:latin typeface="Cambria Math" panose="02040503050406030204" pitchFamily="18" charset="0"/>
                            </a:rPr>
                            <m:t>𝑓</m:t>
                          </m:r>
                        </m:e>
                      </m:acc>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oMath>
                  </m:oMathPara>
                </a14:m>
                <a:endParaRPr lang="en-US" altLang="zh-CN" sz="1400" dirty="0"/>
              </a:p>
            </p:txBody>
          </p:sp>
        </mc:Choice>
        <mc:Fallback>
          <p:sp>
            <p:nvSpPr>
              <p:cNvPr id="18" name="文本框 17"/>
              <p:cNvSpPr txBox="1">
                <a:spLocks noRot="1" noChangeAspect="1" noMove="1" noResize="1" noEditPoints="1" noAdjustHandles="1" noChangeArrowheads="1" noChangeShapeType="1" noTextEdit="1"/>
              </p:cNvSpPr>
              <p:nvPr/>
            </p:nvSpPr>
            <p:spPr>
              <a:xfrm>
                <a:off x="7820398" y="5106478"/>
                <a:ext cx="994899" cy="319896"/>
              </a:xfrm>
              <a:prstGeom prst="rect">
                <a:avLst/>
              </a:prstGeom>
              <a:blipFill rotWithShape="1">
                <a:blip r:embed="rId4"/>
                <a:stretch>
                  <a:fillRect l="-37" t="-138" r="23" b="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653436" y="4543845"/>
                <a:ext cx="3486869" cy="369332"/>
              </a:xfrm>
              <a:prstGeom prst="rect">
                <a:avLst/>
              </a:prstGeom>
              <a:noFill/>
            </p:spPr>
            <p:txBody>
              <a:bodyPr wrap="square">
                <a:spAutoFit/>
              </a:bodyPr>
              <a:lstStyle/>
              <a:p>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en-US" altLang="zh-CN"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a14:m>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b="0" i="1" smtClean="0">
                            <a:latin typeface="Cambria Math" panose="02040503050406030204" pitchFamily="18" charset="0"/>
                          </a:rPr>
                          <m:t>𝑁</m:t>
                        </m:r>
                      </m:sub>
                    </m:sSub>
                    <m:r>
                      <m:rPr>
                        <m:nor/>
                      </m:rP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𝑁</m:t>
                        </m:r>
                      </m:sub>
                    </m:sSub>
                    <m:r>
                      <a:rPr lang="en-US" altLang="zh-CN" i="1" dirty="0">
                        <a:latin typeface="Cambria Math" panose="02040503050406030204" pitchFamily="18" charset="0"/>
                      </a:rPr>
                      <m:t>)</m:t>
                    </m:r>
                  </m:oMath>
                </a14:m>
                <a:r>
                  <a:rPr lang="en-US" altLang="zh-CN" dirty="0"/>
                  <a:t>}</a:t>
                </a:r>
                <a:endParaRPr lang="en-US" altLang="zh-CN" dirty="0"/>
              </a:p>
            </p:txBody>
          </p:sp>
        </mc:Choice>
        <mc:Fallback>
          <p:sp>
            <p:nvSpPr>
              <p:cNvPr id="20" name="文本框 19"/>
              <p:cNvSpPr txBox="1">
                <a:spLocks noRot="1" noChangeAspect="1" noMove="1" noResize="1" noEditPoints="1" noAdjustHandles="1" noChangeArrowheads="1" noChangeShapeType="1" noTextEdit="1"/>
              </p:cNvSpPr>
              <p:nvPr/>
            </p:nvSpPr>
            <p:spPr>
              <a:xfrm>
                <a:off x="653436" y="4543845"/>
                <a:ext cx="3486869" cy="369332"/>
              </a:xfrm>
              <a:prstGeom prst="rect">
                <a:avLst/>
              </a:prstGeom>
              <a:blipFill rotWithShape="1">
                <a:blip r:embed="rId5"/>
                <a:stretch>
                  <a:fillRect l="-1" t="-114" r="3" b="49"/>
                </a:stretch>
              </a:blipFill>
            </p:spPr>
            <p:txBody>
              <a:bodyPr/>
              <a:lstStyle/>
              <a:p>
                <a:r>
                  <a:rPr lang="zh-CN" altLang="en-US">
                    <a:noFill/>
                  </a:rPr>
                  <a:t> </a:t>
                </a:r>
              </a:p>
            </p:txBody>
          </p:sp>
        </mc:Fallback>
      </mc:AlternateContent>
      <p:sp>
        <p:nvSpPr>
          <p:cNvPr id="19" name="矩形 18"/>
          <p:cNvSpPr/>
          <p:nvPr/>
        </p:nvSpPr>
        <p:spPr>
          <a:xfrm>
            <a:off x="496882" y="5871999"/>
            <a:ext cx="2338269" cy="400110"/>
          </a:xfrm>
          <a:prstGeom prst="rect">
            <a:avLst/>
          </a:prstGeom>
        </p:spPr>
        <p:txBody>
          <a:bodyPr wrap="none">
            <a:spAutoFit/>
          </a:bodyPr>
          <a:lstStyle/>
          <a:p>
            <a:pPr>
              <a:lnSpc>
                <a:spcPct val="100000"/>
              </a:lnSpc>
            </a:pPr>
            <a:r>
              <a:rPr lang="en-US" altLang="zh-CN" sz="2000" i="1" dirty="0"/>
              <a:t>Y: </a:t>
            </a:r>
            <a:r>
              <a:rPr lang="zh-CN" altLang="en-US" sz="2000" dirty="0"/>
              <a:t>连续值</a:t>
            </a:r>
            <a:r>
              <a:rPr lang="en-US" altLang="zh-CN" sz="2000" dirty="0"/>
              <a:t>, </a:t>
            </a:r>
            <a:r>
              <a:rPr lang="zh-CN" altLang="en-US" sz="2000" dirty="0"/>
              <a:t>无限取值</a:t>
            </a:r>
            <a:endParaRPr lang="en-US" altLang="zh-CN" sz="2000" dirty="0"/>
          </a:p>
        </p:txBody>
      </p:sp>
      <p:sp>
        <p:nvSpPr>
          <p:cNvPr id="21" name="矩形 20"/>
          <p:cNvSpPr/>
          <p:nvPr/>
        </p:nvSpPr>
        <p:spPr>
          <a:xfrm>
            <a:off x="498436" y="5502667"/>
            <a:ext cx="1213794" cy="400110"/>
          </a:xfrm>
          <a:prstGeom prst="rect">
            <a:avLst/>
          </a:prstGeom>
        </p:spPr>
        <p:txBody>
          <a:bodyPr wrap="none">
            <a:spAutoFit/>
          </a:bodyPr>
          <a:lstStyle/>
          <a:p>
            <a:pPr>
              <a:lnSpc>
                <a:spcPct val="100000"/>
              </a:lnSpc>
            </a:pPr>
            <a:r>
              <a:rPr lang="en-US" altLang="zh-CN" sz="2000" i="1" dirty="0"/>
              <a:t>X: </a:t>
            </a:r>
            <a:r>
              <a:rPr lang="zh-CN" altLang="en-US" sz="2000" dirty="0"/>
              <a:t>连续值</a:t>
            </a:r>
            <a:endParaRPr lang="en-US" altLang="zh-CN"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回归问题</a:t>
            </a:r>
            <a:endParaRPr lang="zh-CN" altLang="en-US" sz="3200" b="1" dirty="0">
              <a:solidFill>
                <a:schemeClr val="accent1">
                  <a:lumMod val="50000"/>
                </a:schemeClr>
              </a:solidFill>
              <a:latin typeface="+mn-ea"/>
              <a:ea typeface="+mn-ea"/>
            </a:endParaRPr>
          </a:p>
        </p:txBody>
      </p:sp>
      <p:sp>
        <p:nvSpPr>
          <p:cNvPr id="6"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pic>
        <p:nvPicPr>
          <p:cNvPr id="22" name="图片 21"/>
          <p:cNvPicPr>
            <a:picLocks noChangeAspect="1"/>
          </p:cNvPicPr>
          <p:nvPr/>
        </p:nvPicPr>
        <p:blipFill>
          <a:blip r:embed="rId1"/>
          <a:stretch>
            <a:fillRect/>
          </a:stretch>
        </p:blipFill>
        <p:spPr>
          <a:xfrm>
            <a:off x="5596128" y="2874264"/>
            <a:ext cx="2965704" cy="2965704"/>
          </a:xfrm>
          <a:prstGeom prst="rect">
            <a:avLst/>
          </a:prstGeom>
        </p:spPr>
      </p:pic>
      <p:pic>
        <p:nvPicPr>
          <p:cNvPr id="23" name="图片 22"/>
          <p:cNvPicPr>
            <a:picLocks noChangeAspect="1"/>
          </p:cNvPicPr>
          <p:nvPr/>
        </p:nvPicPr>
        <p:blipFill>
          <a:blip r:embed="rId2"/>
          <a:stretch>
            <a:fillRect/>
          </a:stretch>
        </p:blipFill>
        <p:spPr>
          <a:xfrm>
            <a:off x="207264" y="3305556"/>
            <a:ext cx="4718304" cy="235915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内容占位符 2"/>
              <p:cNvSpPr>
                <a:spLocks noGrp="1"/>
              </p:cNvSpPr>
              <p:nvPr>
                <p:ph idx="1"/>
              </p:nvPr>
            </p:nvSpPr>
            <p:spPr>
              <a:xfrm>
                <a:off x="416450" y="2591827"/>
                <a:ext cx="8519497" cy="3974209"/>
              </a:xfrm>
            </p:spPr>
            <p:txBody>
              <a:bodyPr>
                <a:normAutofit/>
              </a:bodyPr>
              <a:lstStyle/>
              <a:p>
                <a:pPr>
                  <a:lnSpc>
                    <a:spcPct val="120000"/>
                  </a:lnSpc>
                </a:pPr>
                <a:r>
                  <a:rPr lang="zh-CN" altLang="en-US" sz="2400" dirty="0"/>
                  <a:t>标注</a:t>
                </a:r>
                <a:r>
                  <a:rPr lang="en-US" altLang="zh-CN" sz="2400" dirty="0"/>
                  <a:t>: tagging, </a:t>
                </a:r>
                <a:r>
                  <a:rPr lang="zh-CN" altLang="en-US" sz="2400" dirty="0"/>
                  <a:t> 结构预测</a:t>
                </a:r>
                <a:r>
                  <a:rPr lang="en-US" altLang="zh-CN" sz="2400" dirty="0"/>
                  <a:t>: structure prediction</a:t>
                </a:r>
                <a:endParaRPr lang="en-US" altLang="zh-CN" sz="2400" dirty="0"/>
              </a:p>
              <a:p>
                <a:pPr>
                  <a:lnSpc>
                    <a:spcPct val="120000"/>
                  </a:lnSpc>
                </a:pPr>
                <a:r>
                  <a:rPr lang="zh-CN" altLang="en-US" sz="2400" dirty="0"/>
                  <a:t>输入</a:t>
                </a:r>
                <a:r>
                  <a:rPr lang="en-US" altLang="zh-CN" sz="2400" dirty="0"/>
                  <a:t>: </a:t>
                </a:r>
                <a:r>
                  <a:rPr lang="zh-CN" altLang="en-US" sz="2400" dirty="0"/>
                  <a:t>观测序列</a:t>
                </a:r>
                <a:r>
                  <a:rPr lang="en-US" altLang="zh-CN" sz="2400" dirty="0"/>
                  <a:t>; </a:t>
                </a:r>
                <a:r>
                  <a:rPr lang="zh-CN" altLang="en-US" sz="2400" dirty="0"/>
                  <a:t>输出</a:t>
                </a:r>
                <a:r>
                  <a:rPr lang="en-US" altLang="zh-CN" sz="2400" dirty="0"/>
                  <a:t>: </a:t>
                </a:r>
                <a:r>
                  <a:rPr lang="zh-CN" altLang="en-US" sz="2400" dirty="0"/>
                  <a:t>标记序列或状态序列</a:t>
                </a:r>
                <a:endParaRPr lang="en-US" altLang="zh-CN" sz="2400" dirty="0"/>
              </a:p>
              <a:p>
                <a:pPr>
                  <a:lnSpc>
                    <a:spcPct val="120000"/>
                  </a:lnSpc>
                </a:pPr>
                <a:r>
                  <a:rPr lang="zh-CN" altLang="en-US" sz="2400" dirty="0"/>
                  <a:t>学习和标注两个过程</a:t>
                </a:r>
                <a:endParaRPr lang="en-US" altLang="zh-CN" sz="2400" dirty="0"/>
              </a:p>
              <a:p>
                <a:pPr>
                  <a:lnSpc>
                    <a:spcPct val="120000"/>
                  </a:lnSpc>
                </a:pPr>
                <a:r>
                  <a:rPr lang="zh-CN" altLang="en-US" sz="2400" dirty="0"/>
                  <a:t>训练集</a:t>
                </a:r>
                <a:r>
                  <a:rPr lang="en-US" altLang="zh-CN" sz="2400" dirty="0"/>
                  <a:t>:</a:t>
                </a:r>
                <a:endParaRPr lang="en-US" altLang="zh-CN" sz="2400" dirty="0"/>
              </a:p>
              <a:p>
                <a:pPr>
                  <a:lnSpc>
                    <a:spcPct val="120000"/>
                  </a:lnSpc>
                </a:pPr>
                <a:r>
                  <a:rPr lang="zh-CN" altLang="en-US" sz="2400" dirty="0"/>
                  <a:t>观测序列</a:t>
                </a:r>
                <a:r>
                  <a:rPr lang="en-US" altLang="zh-CN" sz="2400" dirty="0"/>
                  <a:t>:</a:t>
                </a:r>
                <a:endParaRPr lang="en-US" altLang="zh-CN" sz="2400" dirty="0"/>
              </a:p>
              <a:p>
                <a:pPr>
                  <a:lnSpc>
                    <a:spcPct val="120000"/>
                  </a:lnSpc>
                </a:pPr>
                <a:r>
                  <a:rPr lang="zh-CN" altLang="en-US" sz="2400" dirty="0"/>
                  <a:t>输出标记序列</a:t>
                </a:r>
                <a:r>
                  <a:rPr lang="en-US" altLang="zh-CN" sz="2400" dirty="0"/>
                  <a:t>:</a:t>
                </a:r>
                <a:endParaRPr lang="en-US" altLang="zh-CN" sz="2400" dirty="0"/>
              </a:p>
              <a:p>
                <a:pPr>
                  <a:lnSpc>
                    <a:spcPct val="120000"/>
                  </a:lnSpc>
                </a:pPr>
                <a:r>
                  <a:rPr lang="zh-CN" altLang="en-US" sz="2400" dirty="0"/>
                  <a:t>模型</a:t>
                </a:r>
                <a:r>
                  <a:rPr lang="en-US" altLang="zh-CN" sz="2400" dirty="0"/>
                  <a:t>: </a:t>
                </a:r>
                <a:r>
                  <a:rPr lang="zh-CN" altLang="en-US" sz="2400" dirty="0"/>
                  <a:t>条件概率分布</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𝑃</m:t>
                    </m:r>
                    <m:r>
                      <a:rPr lang="en-US" altLang="zh-CN" sz="2000" b="0" i="0"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𝑌</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e>
                        </m:d>
                      </m:sup>
                    </m:sSup>
                    <m:r>
                      <m:rPr>
                        <m:nor/>
                      </m:rPr>
                      <a:rPr lang="en-US" altLang="zh-CN" sz="2000" dirty="0">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𝑌</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2</m:t>
                            </m:r>
                          </m:e>
                        </m:d>
                      </m:sup>
                    </m:sSup>
                    <m:r>
                      <m:rPr>
                        <m:nor/>
                      </m:rPr>
                      <a:rPr lang="en-US" altLang="zh-CN" sz="2000" dirty="0">
                        <a:latin typeface="Cambria Math" panose="02040503050406030204" pitchFamily="18" charset="0"/>
                      </a:rPr>
                      <m:t>,</m:t>
                    </m:r>
                    <m:r>
                      <a:rPr lang="en-US" altLang="zh-CN" sz="2000" i="1">
                        <a:latin typeface="Cambria Math" panose="02040503050406030204" pitchFamily="18" charset="0"/>
                      </a:rPr>
                      <m:t> </m:t>
                    </m:r>
                    <m:r>
                      <a:rPr lang="en-US" altLang="zh-CN" sz="2000" i="1" dirty="0">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𝑌</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𝑛</m:t>
                            </m:r>
                          </m:e>
                        </m:d>
                      </m:sup>
                    </m:sSup>
                  </m:oMath>
                </a14:m>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e>
                        </m:d>
                      </m:sup>
                    </m:sSup>
                    <m:r>
                      <m:rPr>
                        <m:nor/>
                      </m:rPr>
                      <a:rPr lang="en-US" altLang="zh-CN" sz="2000" dirty="0">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2</m:t>
                            </m:r>
                          </m:e>
                        </m:d>
                      </m:sup>
                    </m:sSup>
                    <m:r>
                      <m:rPr>
                        <m:nor/>
                      </m:rPr>
                      <a:rPr lang="en-US" altLang="zh-CN" sz="2000" dirty="0">
                        <a:latin typeface="Cambria Math" panose="02040503050406030204" pitchFamily="18" charset="0"/>
                      </a:rPr>
                      <m:t>,</m:t>
                    </m:r>
                    <m:r>
                      <a:rPr lang="en-US" altLang="zh-CN" sz="2000" i="1">
                        <a:latin typeface="Cambria Math" panose="02040503050406030204" pitchFamily="18" charset="0"/>
                      </a:rPr>
                      <m:t> </m:t>
                    </m:r>
                    <m:r>
                      <a:rPr lang="en-US" altLang="zh-CN" sz="2000" i="1" dirty="0">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𝑛</m:t>
                            </m:r>
                          </m:e>
                        </m:d>
                      </m:sup>
                    </m:sSup>
                    <m:r>
                      <a:rPr lang="en-US" altLang="zh-CN" sz="2000" b="0" i="1" smtClean="0">
                        <a:latin typeface="Cambria Math" panose="02040503050406030204" pitchFamily="18" charset="0"/>
                      </a:rPr>
                      <m:t>)</m:t>
                    </m:r>
                  </m:oMath>
                </a14:m>
                <a:endParaRPr lang="zh-CN" altLang="en-US" sz="2000" dirty="0"/>
              </a:p>
            </p:txBody>
          </p:sp>
        </mc:Choice>
        <mc:Fallback>
          <p:sp>
            <p:nvSpPr>
              <p:cNvPr id="12" name="内容占位符 2"/>
              <p:cNvSpPr>
                <a:spLocks noRot="1" noChangeAspect="1" noMove="1" noResize="1" noEditPoints="1" noAdjustHandles="1" noChangeArrowheads="1" noChangeShapeType="1" noTextEdit="1"/>
              </p:cNvSpPr>
              <p:nvPr>
                <p:ph idx="1"/>
              </p:nvPr>
            </p:nvSpPr>
            <p:spPr>
              <a:xfrm>
                <a:off x="416450" y="2591827"/>
                <a:ext cx="8519497" cy="3974209"/>
              </a:xfrm>
              <a:blipFill rotWithShape="1">
                <a:blip r:embed="rId1"/>
                <a:stretch>
                  <a:fillRect l="-6" t="-10" r="3" b="3"/>
                </a:stretch>
              </a:blipFill>
            </p:spPr>
            <p:txBody>
              <a:bodyPr/>
              <a:lstStyle/>
              <a:p>
                <a:r>
                  <a:rPr lang="zh-CN" altLang="en-US">
                    <a:noFill/>
                  </a:rPr>
                  <a:t> </a:t>
                </a:r>
              </a:p>
            </p:txBody>
          </p:sp>
        </mc:Fallback>
      </mc:AlternateContent>
      <p:sp>
        <p:nvSpPr>
          <p:cNvPr id="11" name="标题 1"/>
          <p:cNvSpPr txBox="1"/>
          <p:nvPr/>
        </p:nvSpPr>
        <p:spPr>
          <a:xfrm>
            <a:off x="298801" y="1816045"/>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标注问题</a:t>
            </a:r>
            <a:endParaRPr lang="zh-CN" altLang="en-US" sz="3200" b="1" dirty="0">
              <a:solidFill>
                <a:schemeClr val="accent1">
                  <a:lumMod val="50000"/>
                </a:schemeClr>
              </a:solidFill>
              <a:latin typeface="+mn-ea"/>
              <a:ea typeface="+mn-ea"/>
            </a:endParaRPr>
          </a:p>
        </p:txBody>
      </p:sp>
      <p:sp>
        <p:nvSpPr>
          <p:cNvPr id="8"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3" name="文本框 2"/>
              <p:cNvSpPr txBox="1"/>
              <p:nvPr/>
            </p:nvSpPr>
            <p:spPr>
              <a:xfrm>
                <a:off x="2797619" y="4358357"/>
                <a:ext cx="4574672" cy="400110"/>
              </a:xfrm>
              <a:prstGeom prst="rect">
                <a:avLst/>
              </a:prstGeom>
              <a:noFill/>
            </p:spPr>
            <p:txBody>
              <a:bodyPr wrap="square">
                <a:spAutoFit/>
              </a:bodyPr>
              <a:lstStyle/>
              <a:p>
                <a14:m>
                  <m:oMath xmlns:m="http://schemas.openxmlformats.org/officeDocument/2006/math">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oMath>
                </a14:m>
                <a:r>
                  <a:rPr lang="en-US" altLang="zh-CN" sz="2000" dirty="0"/>
                  <a:t>,</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𝑦</m:t>
                        </m:r>
                      </m:e>
                      <m:sub>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oMath>
                </a14:m>
                <a:r>
                  <a:rPr lang="en-US" altLang="zh-CN" sz="2000" dirty="0"/>
                  <a:t>,</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𝑦</m:t>
                        </m:r>
                      </m:e>
                      <m:sub>
                        <m:r>
                          <a:rPr lang="en-US" altLang="zh-CN" sz="2000" b="0" i="1" dirty="0" smtClean="0">
                            <a:latin typeface="Cambria Math" panose="02040503050406030204" pitchFamily="18" charset="0"/>
                          </a:rPr>
                          <m:t>2</m:t>
                        </m:r>
                      </m:sub>
                    </m:sSub>
                    <m:r>
                      <a:rPr lang="en-US" altLang="zh-CN" sz="2000" i="1" dirty="0" smtClean="0">
                        <a:latin typeface="Cambria Math" panose="02040503050406030204" pitchFamily="18" charset="0"/>
                      </a:rPr>
                      <m:t>)</m:t>
                    </m:r>
                  </m:oMath>
                </a14:m>
                <a:r>
                  <a:rPr lang="en-US" altLang="zh-CN" sz="2000" dirty="0"/>
                  <a:t>,</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m:t>
                        </m:r>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𝑁</m:t>
                        </m:r>
                      </m:sub>
                    </m:sSub>
                    <m:r>
                      <m:rPr>
                        <m:nor/>
                      </m:rPr>
                      <a:rPr lang="en-US" altLang="zh-CN" sz="2000"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𝑦</m:t>
                        </m:r>
                      </m:e>
                      <m:sub>
                        <m:r>
                          <a:rPr lang="en-US" altLang="zh-CN" sz="2000" b="0" i="1" dirty="0" smtClean="0">
                            <a:latin typeface="Cambria Math" panose="02040503050406030204" pitchFamily="18" charset="0"/>
                          </a:rPr>
                          <m:t>𝑁</m:t>
                        </m:r>
                      </m:sub>
                    </m:sSub>
                    <m:r>
                      <a:rPr lang="en-US" altLang="zh-CN" sz="2000" i="1" dirty="0">
                        <a:latin typeface="Cambria Math" panose="02040503050406030204" pitchFamily="18" charset="0"/>
                      </a:rPr>
                      <m:t>)</m:t>
                    </m:r>
                  </m:oMath>
                </a14:m>
                <a:r>
                  <a:rPr lang="en-US" altLang="zh-CN" sz="2000" dirty="0"/>
                  <a:t>}</a:t>
                </a:r>
                <a:endParaRPr lang="en-US" altLang="zh-CN" sz="2000" dirty="0"/>
              </a:p>
            </p:txBody>
          </p:sp>
        </mc:Choice>
        <mc:Fallback>
          <p:sp>
            <p:nvSpPr>
              <p:cNvPr id="3" name="文本框 2"/>
              <p:cNvSpPr txBox="1">
                <a:spLocks noRot="1" noChangeAspect="1" noMove="1" noResize="1" noEditPoints="1" noAdjustHandles="1" noChangeArrowheads="1" noChangeShapeType="1" noTextEdit="1"/>
              </p:cNvSpPr>
              <p:nvPr/>
            </p:nvSpPr>
            <p:spPr>
              <a:xfrm>
                <a:off x="2797619" y="4358357"/>
                <a:ext cx="4574672" cy="400110"/>
              </a:xfrm>
              <a:prstGeom prst="rect">
                <a:avLst/>
              </a:prstGeom>
              <a:blipFill rotWithShape="1">
                <a:blip r:embed="rId2"/>
                <a:stretch>
                  <a:fillRect l="-10" t="-88" r="13" b="1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021455" y="4888948"/>
                <a:ext cx="5594827" cy="48410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up>
                              <m:r>
                                <a:rPr lang="en-US" altLang="zh-CN" sz="2000" i="1">
                                  <a:latin typeface="Cambria Math" panose="02040503050406030204" pitchFamily="18" charset="0"/>
                                </a:rPr>
                                <m:t>(</m:t>
                              </m:r>
                              <m:r>
                                <a:rPr lang="en-US" altLang="zh-CN" sz="2000" i="1">
                                  <a:latin typeface="Cambria Math" panose="02040503050406030204" pitchFamily="18" charset="0"/>
                                </a:rPr>
                                <m:t>1</m:t>
                              </m:r>
                              <m:r>
                                <a:rPr lang="en-US" altLang="zh-CN" sz="2000" i="1">
                                  <a:latin typeface="Cambria Math" panose="02040503050406030204" pitchFamily="18" charset="0"/>
                                </a:rPr>
                                <m:t>)</m:t>
                              </m:r>
                            </m:sup>
                          </m:sSubSup>
                          <m:sSup>
                            <m:sSupPr>
                              <m:ctrlPr>
                                <a:rPr lang="en-US" altLang="zh-CN" sz="2000" i="1">
                                  <a:latin typeface="Cambria Math" panose="02040503050406030204" pitchFamily="18" charset="0"/>
                                </a:rPr>
                              </m:ctrlPr>
                            </m:sSup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sup>
                              <m:r>
                                <a:rPr lang="en-US" altLang="zh-CN" sz="2000" i="1">
                                  <a:latin typeface="Cambria Math" panose="02040503050406030204" pitchFamily="18" charset="0"/>
                                </a:rPr>
                                <m:t>(</m:t>
                              </m:r>
                              <m:r>
                                <a:rPr lang="en-US" altLang="zh-CN" sz="2000" i="1">
                                  <a:latin typeface="Cambria Math" panose="02040503050406030204" pitchFamily="18" charset="0"/>
                                </a:rPr>
                                <m:t>1</m:t>
                              </m:r>
                              <m:r>
                                <a:rPr lang="en-US" altLang="zh-CN" sz="2000" i="1">
                                  <a:latin typeface="Cambria Math" panose="02040503050406030204" pitchFamily="18" charset="0"/>
                                </a:rPr>
                                <m:t>)</m:t>
                              </m:r>
                            </m:sup>
                          </m:sSup>
                          <m:r>
                            <m:rPr>
                              <m:nor/>
                            </m:rPr>
                            <a:rPr lang="en-US" altLang="zh-CN" sz="2000" dirty="0">
                              <a:latin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rPr>
                              </m:ctrlPr>
                            </m:sSup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sup>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m:rPr>
                              <m:nor/>
                            </m:rPr>
                            <a:rPr lang="en-US" altLang="zh-CN" sz="2000" dirty="0">
                              <a:latin typeface="Cambria Math" panose="02040503050406030204" pitchFamily="18" charset="0"/>
                            </a:rPr>
                            <m:t> </m:t>
                          </m:r>
                        </m:e>
                        <m:sup>
                          <m:r>
                            <m:rPr>
                              <m:sty m:val="p"/>
                            </m:rPr>
                            <a:rPr lang="en-US" altLang="zh-CN" sz="2000" b="0" i="0" smtClean="0">
                              <a:latin typeface="Cambria Math" panose="02040503050406030204" pitchFamily="18" charset="0"/>
                            </a:rPr>
                            <m:t>T</m:t>
                          </m:r>
                        </m:sup>
                      </m:sSup>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𝑁</m:t>
                      </m:r>
                    </m:oMath>
                  </m:oMathPara>
                </a14:m>
                <a:endParaRPr lang="zh-CN" altLang="en-US" sz="2000" dirty="0"/>
              </a:p>
            </p:txBody>
          </p:sp>
        </mc:Choice>
        <mc:Fallback>
          <p:sp>
            <p:nvSpPr>
              <p:cNvPr id="4" name="文本框 3"/>
              <p:cNvSpPr txBox="1">
                <a:spLocks noRot="1" noChangeAspect="1" noMove="1" noResize="1" noEditPoints="1" noAdjustHandles="1" noChangeArrowheads="1" noChangeShapeType="1" noTextEdit="1"/>
              </p:cNvSpPr>
              <p:nvPr/>
            </p:nvSpPr>
            <p:spPr>
              <a:xfrm>
                <a:off x="2021455" y="4888948"/>
                <a:ext cx="5594827" cy="484107"/>
              </a:xfrm>
              <a:prstGeom prst="rect">
                <a:avLst/>
              </a:prstGeom>
              <a:blipFill rotWithShape="1">
                <a:blip r:embed="rId3"/>
                <a:stretch>
                  <a:fillRect l="-4" t="-17" r="2"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002763" y="5419148"/>
                <a:ext cx="3743725" cy="48410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e>
                              </m:d>
                            </m:sup>
                          </m:sSubSup>
                          <m:r>
                            <m:rPr>
                              <m:nor/>
                            </m:rPr>
                            <a:rPr lang="en-US" altLang="zh-CN" sz="2000" dirty="0">
                              <a:latin typeface="Cambria Math" panose="02040503050406030204" pitchFamily="18" charset="0"/>
                            </a:rPr>
                            <m:t>,</m:t>
                          </m:r>
                          <m:r>
                            <a:rPr lang="en-US" altLang="zh-CN" sz="2000" b="0" i="1" dirty="0" smtClean="0">
                              <a:latin typeface="Cambria Math" panose="02040503050406030204" pitchFamily="18" charset="0"/>
                            </a:rPr>
                            <m:t>   </m:t>
                          </m:r>
                          <m:sSubSup>
                            <m:sSubSupPr>
                              <m:ctrlPr>
                                <a:rPr lang="en-US" altLang="zh-CN" sz="2000" i="1">
                                  <a:latin typeface="Cambria Math" panose="02040503050406030204" pitchFamily="18" charset="0"/>
                                </a:rPr>
                              </m:ctrlPr>
                            </m:sSubSupPr>
                            <m:e>
                              <m:r>
                                <a:rPr lang="en-US" altLang="zh-CN" sz="2000" b="0" i="1" smtClean="0">
                                  <a:latin typeface="Cambria Math" panose="02040503050406030204" pitchFamily="18" charset="0"/>
                                </a:rPr>
                                <m:t>𝑦</m:t>
                              </m:r>
                            </m:e>
                            <m:sub>
                              <m:r>
                                <a:rPr lang="en-US" altLang="zh-CN" sz="2000" i="1">
                                  <a:latin typeface="Cambria Math" panose="02040503050406030204" pitchFamily="18" charset="0"/>
                                </a:rPr>
                                <m:t>𝑖</m:t>
                              </m:r>
                            </m:sub>
                            <m:sup>
                              <m:d>
                                <m:dPr>
                                  <m:ctrlPr>
                                    <a:rPr lang="en-US" altLang="zh-CN" sz="2000" b="0" i="1">
                                      <a:latin typeface="Cambria Math" panose="02040503050406030204" pitchFamily="18" charset="0"/>
                                    </a:rPr>
                                  </m:ctrlPr>
                                </m:dPr>
                                <m:e>
                                  <m:r>
                                    <a:rPr lang="en-US" altLang="zh-CN" sz="2000" b="0" i="1" smtClean="0">
                                      <a:latin typeface="Cambria Math" panose="02040503050406030204" pitchFamily="18" charset="0"/>
                                    </a:rPr>
                                    <m:t>2</m:t>
                                  </m:r>
                                </m:e>
                              </m:d>
                            </m:sup>
                          </m:sSubSup>
                          <m:r>
                            <m:rPr>
                              <m:nor/>
                            </m:rPr>
                            <a:rPr lang="en-US" altLang="zh-CN" sz="2000" dirty="0">
                              <a:latin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 </m:t>
                          </m:r>
                          <m:sSubSup>
                            <m:sSubSupPr>
                              <m:ctrlPr>
                                <a:rPr lang="en-US" altLang="zh-CN" sz="2000" i="1">
                                  <a:latin typeface="Cambria Math" panose="02040503050406030204" pitchFamily="18" charset="0"/>
                                </a:rPr>
                              </m:ctrlPr>
                            </m:sSubSupPr>
                            <m:e>
                              <m:r>
                                <a:rPr lang="en-US" altLang="zh-CN" sz="2000" b="0" i="1" smtClean="0">
                                  <a:latin typeface="Cambria Math" panose="02040503050406030204" pitchFamily="18" charset="0"/>
                                </a:rPr>
                                <m:t>𝑦</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m:t>
                              </m:r>
                              <m:r>
                                <a:rPr lang="en-US" altLang="zh-CN" sz="2000" b="0" i="1" smtClean="0">
                                  <a:latin typeface="Cambria Math" panose="02040503050406030204" pitchFamily="18" charset="0"/>
                                </a:rPr>
                                <m:t>𝑛</m:t>
                              </m:r>
                              <m:r>
                                <a:rPr lang="en-US" altLang="zh-CN" sz="2000" i="1">
                                  <a:latin typeface="Cambria Math" panose="02040503050406030204" pitchFamily="18" charset="0"/>
                                </a:rPr>
                                <m:t>)</m:t>
                              </m:r>
                            </m:sup>
                          </m:sSubSup>
                          <m:r>
                            <a:rPr lang="en-US" altLang="zh-CN" sz="2000" i="1">
                              <a:latin typeface="Cambria Math" panose="02040503050406030204" pitchFamily="18" charset="0"/>
                            </a:rPr>
                            <m:t>)</m:t>
                          </m:r>
                          <m:r>
                            <m:rPr>
                              <m:nor/>
                            </m:rPr>
                            <a:rPr lang="en-US" altLang="zh-CN" sz="2000" dirty="0">
                              <a:latin typeface="Cambria Math" panose="02040503050406030204" pitchFamily="18" charset="0"/>
                            </a:rPr>
                            <m:t> </m:t>
                          </m:r>
                        </m:e>
                        <m:sup>
                          <m:r>
                            <m:rPr>
                              <m:sty m:val="p"/>
                            </m:rPr>
                            <a:rPr lang="en-US" altLang="zh-CN" sz="2000" b="0" i="0" smtClean="0">
                              <a:latin typeface="Cambria Math" panose="02040503050406030204" pitchFamily="18" charset="0"/>
                            </a:rPr>
                            <m:t>T</m:t>
                          </m:r>
                        </m:sup>
                      </m:sSup>
                    </m:oMath>
                  </m:oMathPara>
                </a14:m>
                <a:endParaRPr lang="zh-CN" altLang="en-US" sz="2000" dirty="0"/>
              </a:p>
            </p:txBody>
          </p:sp>
        </mc:Choice>
        <mc:Fallback>
          <p:sp>
            <p:nvSpPr>
              <p:cNvPr id="6" name="文本框 5"/>
              <p:cNvSpPr txBox="1">
                <a:spLocks noRot="1" noChangeAspect="1" noMove="1" noResize="1" noEditPoints="1" noAdjustHandles="1" noChangeArrowheads="1" noChangeShapeType="1" noTextEdit="1"/>
              </p:cNvSpPr>
              <p:nvPr/>
            </p:nvSpPr>
            <p:spPr>
              <a:xfrm>
                <a:off x="3002763" y="5419148"/>
                <a:ext cx="3743725" cy="484107"/>
              </a:xfrm>
              <a:prstGeom prst="rect">
                <a:avLst/>
              </a:prstGeom>
              <a:blipFill rotWithShape="1">
                <a:blip r:embed="rId4"/>
                <a:stretch>
                  <a:fillRect l="-13" t="-12" r="7" b="61"/>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434898" y="2629064"/>
            <a:ext cx="8410301" cy="4092412"/>
          </a:xfrm>
        </p:spPr>
        <p:txBody>
          <a:bodyPr>
            <a:normAutofit fontScale="67500" lnSpcReduction="20000"/>
          </a:bodyPr>
          <a:lstStyle/>
          <a:p>
            <a:pPr>
              <a:lnSpc>
                <a:spcPct val="120000"/>
              </a:lnSpc>
            </a:pPr>
            <a:r>
              <a:rPr lang="zh-CN" altLang="en-US" dirty="0"/>
              <a:t>例子</a:t>
            </a:r>
            <a:r>
              <a:rPr lang="en-US" altLang="zh-CN" dirty="0"/>
              <a:t>:</a:t>
            </a:r>
            <a:endParaRPr lang="en-US" altLang="zh-CN" dirty="0"/>
          </a:p>
          <a:p>
            <a:pPr>
              <a:lnSpc>
                <a:spcPct val="120000"/>
              </a:lnSpc>
            </a:pPr>
            <a:r>
              <a:rPr lang="zh-CN" altLang="en-US" dirty="0"/>
              <a:t>标记表示名词短语的</a:t>
            </a:r>
            <a:r>
              <a:rPr lang="en-US" altLang="zh-CN" dirty="0"/>
              <a:t> “</a:t>
            </a:r>
            <a:r>
              <a:rPr lang="zh-CN" altLang="en-US" dirty="0"/>
              <a:t>开始</a:t>
            </a:r>
            <a:r>
              <a:rPr lang="en-US" altLang="zh-CN" dirty="0"/>
              <a:t>”</a:t>
            </a:r>
            <a:r>
              <a:rPr lang="zh-CN" altLang="en-US" dirty="0"/>
              <a:t>、</a:t>
            </a:r>
            <a:r>
              <a:rPr lang="en-US" altLang="zh-CN" dirty="0"/>
              <a:t> “</a:t>
            </a:r>
            <a:r>
              <a:rPr lang="zh-CN" altLang="en-US" dirty="0"/>
              <a:t>结束</a:t>
            </a:r>
            <a:r>
              <a:rPr lang="en-US" altLang="zh-CN" dirty="0"/>
              <a:t>”</a:t>
            </a:r>
            <a:r>
              <a:rPr lang="zh-CN" altLang="en-US" dirty="0"/>
              <a:t>或</a:t>
            </a:r>
            <a:r>
              <a:rPr lang="en-US" altLang="zh-CN" dirty="0"/>
              <a:t>“</a:t>
            </a:r>
            <a:r>
              <a:rPr lang="zh-CN" altLang="en-US" dirty="0"/>
              <a:t>其他</a:t>
            </a:r>
            <a:r>
              <a:rPr lang="en-US" altLang="zh-CN" dirty="0"/>
              <a:t>”</a:t>
            </a:r>
            <a:r>
              <a:rPr lang="zh-CN" altLang="en-US" dirty="0"/>
              <a:t>（分别以</a:t>
            </a:r>
            <a:r>
              <a:rPr lang="en-US" altLang="zh-CN" dirty="0"/>
              <a:t>B, E, O</a:t>
            </a:r>
            <a:r>
              <a:rPr lang="zh-CN" altLang="en-US" dirty="0"/>
              <a:t>表示</a:t>
            </a:r>
            <a:r>
              <a:rPr lang="en-US" altLang="zh-CN" dirty="0"/>
              <a:t>)</a:t>
            </a:r>
            <a:endParaRPr lang="en-US" altLang="zh-CN" dirty="0"/>
          </a:p>
          <a:p>
            <a:pPr>
              <a:lnSpc>
                <a:spcPct val="120000"/>
              </a:lnSpc>
            </a:pPr>
            <a:r>
              <a:rPr lang="zh-CN" altLang="en-US" dirty="0"/>
              <a:t>输入</a:t>
            </a:r>
            <a:endParaRPr lang="en-US" altLang="zh-CN" dirty="0"/>
          </a:p>
          <a:p>
            <a:pPr marL="0" indent="0">
              <a:lnSpc>
                <a:spcPct val="120000"/>
              </a:lnSpc>
              <a:buNone/>
            </a:pPr>
            <a:r>
              <a:rPr lang="en-US" altLang="zh-CN" dirty="0"/>
              <a:t>     At Microsoft Research, we have an insatiable curiosity and the desire to create new technology that will help define the computing experience.</a:t>
            </a:r>
            <a:endParaRPr lang="en-US" altLang="zh-CN" dirty="0"/>
          </a:p>
          <a:p>
            <a:pPr>
              <a:lnSpc>
                <a:spcPct val="120000"/>
              </a:lnSpc>
            </a:pPr>
            <a:r>
              <a:rPr lang="zh-CN" altLang="en-US" dirty="0"/>
              <a:t>输出</a:t>
            </a:r>
            <a:endParaRPr lang="en-US" altLang="zh-CN" dirty="0"/>
          </a:p>
          <a:p>
            <a:pPr marL="0" indent="0">
              <a:lnSpc>
                <a:spcPct val="120000"/>
              </a:lnSpc>
              <a:buNone/>
            </a:pPr>
            <a:r>
              <a:rPr lang="en-US" altLang="zh-CN" dirty="0"/>
              <a:t>     At/O Microsoft/B Research/E, we/O have/O an/O insatiable/B curiosity/E and/O the/O desire/BE to/O create/O new/B technology/E that/O will/O help/O define/O the/O computing/B experience/E.</a:t>
            </a:r>
            <a:endParaRPr lang="en-US" altLang="zh-CN" dirty="0"/>
          </a:p>
          <a:p>
            <a:pPr>
              <a:lnSpc>
                <a:spcPct val="120000"/>
              </a:lnSpc>
            </a:pPr>
            <a:endParaRPr lang="en-US" altLang="zh-CN" dirty="0"/>
          </a:p>
          <a:p>
            <a:pPr>
              <a:lnSpc>
                <a:spcPct val="120000"/>
              </a:lnSpc>
            </a:pPr>
            <a:endParaRPr lang="zh-CN" altLang="en-US" dirty="0"/>
          </a:p>
        </p:txBody>
      </p:sp>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标注问题</a:t>
            </a:r>
            <a:endParaRPr lang="zh-CN" altLang="en-US" sz="3200" b="1" dirty="0">
              <a:solidFill>
                <a:schemeClr val="accent1">
                  <a:lumMod val="50000"/>
                </a:schemeClr>
              </a:solidFill>
              <a:latin typeface="+mn-ea"/>
              <a:ea typeface="+mn-ea"/>
            </a:endParaRPr>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244795" y="2826668"/>
            <a:ext cx="6480720" cy="3629862"/>
          </a:xfrm>
        </p:spPr>
        <p:txBody>
          <a:bodyPr>
            <a:normAutofit/>
          </a:bodyPr>
          <a:lstStyle/>
          <a:p>
            <a:r>
              <a:rPr lang="zh-CN" altLang="en-US" sz="2400" dirty="0"/>
              <a:t>问题的形式化</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sz="2400" dirty="0"/>
          </a:p>
        </p:txBody>
      </p:sp>
      <p:sp>
        <p:nvSpPr>
          <p:cNvPr id="16" name="标题 1"/>
          <p:cNvSpPr txBox="1"/>
          <p:nvPr/>
        </p:nvSpPr>
        <p:spPr>
          <a:xfrm>
            <a:off x="298801"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监督学习</a:t>
            </a:r>
            <a:endParaRPr lang="zh-CN" altLang="en-US" dirty="0"/>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5" name="矩形 4"/>
          <p:cNvSpPr/>
          <p:nvPr/>
        </p:nvSpPr>
        <p:spPr>
          <a:xfrm>
            <a:off x="2568164" y="3894609"/>
            <a:ext cx="1155031" cy="59716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学习系统</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8" name="直接箭头连接符 7"/>
          <p:cNvCxnSpPr/>
          <p:nvPr/>
        </p:nvCxnSpPr>
        <p:spPr>
          <a:xfrm flipV="1">
            <a:off x="1580534" y="4184966"/>
            <a:ext cx="987630" cy="8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直接箭头连接符 9"/>
          <p:cNvCxnSpPr>
            <a:stCxn id="5" idx="3"/>
          </p:cNvCxnSpPr>
          <p:nvPr/>
        </p:nvCxnSpPr>
        <p:spPr>
          <a:xfrm flipV="1">
            <a:off x="3723195" y="4184965"/>
            <a:ext cx="778043" cy="82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圆柱体 16"/>
          <p:cNvSpPr/>
          <p:nvPr/>
        </p:nvSpPr>
        <p:spPr>
          <a:xfrm>
            <a:off x="4497135" y="3584078"/>
            <a:ext cx="942074" cy="1130352"/>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模型</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19" name="直接箭头连接符 18"/>
          <p:cNvCxnSpPr>
            <a:stCxn id="23" idx="0"/>
          </p:cNvCxnSpPr>
          <p:nvPr/>
        </p:nvCxnSpPr>
        <p:spPr>
          <a:xfrm flipV="1">
            <a:off x="3135232" y="4304932"/>
            <a:ext cx="1351455" cy="87835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3" name="矩形 22"/>
          <p:cNvSpPr/>
          <p:nvPr/>
        </p:nvSpPr>
        <p:spPr>
          <a:xfrm>
            <a:off x="2557716" y="5183290"/>
            <a:ext cx="1155031" cy="54134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预测系统</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24" name="直接箭头连接符 23"/>
          <p:cNvCxnSpPr/>
          <p:nvPr/>
        </p:nvCxnSpPr>
        <p:spPr>
          <a:xfrm>
            <a:off x="1572372" y="5472585"/>
            <a:ext cx="9957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p:cNvCxnSpPr/>
          <p:nvPr/>
        </p:nvCxnSpPr>
        <p:spPr>
          <a:xfrm>
            <a:off x="3723195" y="5441046"/>
            <a:ext cx="99489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6" name="文本框 25"/>
              <p:cNvSpPr txBox="1"/>
              <p:nvPr/>
            </p:nvSpPr>
            <p:spPr>
              <a:xfrm>
                <a:off x="1685561" y="3512316"/>
                <a:ext cx="2855300" cy="338554"/>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oMath>
                </a14:m>
                <a:r>
                  <a:rPr lang="en-US" altLang="zh-CN" sz="1600" dirty="0"/>
                  <a:t>,</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𝑦</m:t>
                        </m:r>
                      </m:e>
                      <m:sub>
                        <m:r>
                          <a:rPr lang="en-US" altLang="zh-CN" sz="1600" b="0" i="1" dirty="0" smtClean="0">
                            <a:latin typeface="Cambria Math" panose="02040503050406030204" pitchFamily="18" charset="0"/>
                          </a:rPr>
                          <m:t>1</m:t>
                        </m:r>
                      </m:sub>
                    </m:sSub>
                    <m:r>
                      <a:rPr lang="en-US" altLang="zh-CN" sz="1600" i="1" dirty="0" smtClean="0">
                        <a:latin typeface="Cambria Math" panose="02040503050406030204" pitchFamily="18" charset="0"/>
                      </a:rPr>
                      <m:t>)</m:t>
                    </m:r>
                    <m:r>
                      <a:rPr lang="en-US" altLang="zh-CN" sz="1600" b="0" i="1" dirty="0"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m:t>
                        </m:r>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r>
                      <m:rPr>
                        <m:nor/>
                      </m:rPr>
                      <a:rPr lang="en-US" altLang="zh-CN" sz="1600" dirty="0">
                        <a:latin typeface="Cambria Math" panose="02040503050406030204" pitchFamily="18" charset="0"/>
                      </a:rPr>
                      <m:t>,</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𝑦</m:t>
                        </m:r>
                      </m:e>
                      <m:sub>
                        <m:r>
                          <a:rPr lang="en-US" altLang="zh-CN" sz="1600" b="0" i="1" dirty="0" smtClean="0">
                            <a:latin typeface="Cambria Math" panose="02040503050406030204" pitchFamily="18" charset="0"/>
                          </a:rPr>
                          <m:t>2</m:t>
                        </m:r>
                      </m:sub>
                    </m:sSub>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m:t>
                        </m:r>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𝑁</m:t>
                        </m:r>
                      </m:sub>
                    </m:sSub>
                    <m:r>
                      <m:rPr>
                        <m:nor/>
                      </m:rPr>
                      <a:rPr lang="en-US" altLang="zh-CN" sz="1600" dirty="0">
                        <a:latin typeface="Cambria Math" panose="02040503050406030204" pitchFamily="18" charset="0"/>
                      </a:rPr>
                      <m:t>,</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𝑦</m:t>
                        </m:r>
                      </m:e>
                      <m:sub>
                        <m:r>
                          <a:rPr lang="en-US" altLang="zh-CN" sz="1600" b="0" i="1" dirty="0" smtClean="0">
                            <a:latin typeface="Cambria Math" panose="02040503050406030204" pitchFamily="18" charset="0"/>
                          </a:rPr>
                          <m:t>𝑁</m:t>
                        </m:r>
                      </m:sub>
                    </m:sSub>
                    <m:r>
                      <a:rPr lang="en-US" altLang="zh-CN" sz="1600" i="1" dirty="0">
                        <a:latin typeface="Cambria Math" panose="02040503050406030204" pitchFamily="18" charset="0"/>
                      </a:rPr>
                      <m:t>)</m:t>
                    </m:r>
                  </m:oMath>
                </a14:m>
                <a:endParaRPr lang="zh-CN" altLang="en-US" sz="1600" dirty="0"/>
              </a:p>
            </p:txBody>
          </p:sp>
        </mc:Choice>
        <mc:Fallback>
          <p:sp>
            <p:nvSpPr>
              <p:cNvPr id="26" name="文本框 25"/>
              <p:cNvSpPr txBox="1">
                <a:spLocks noRot="1" noChangeAspect="1" noMove="1" noResize="1" noEditPoints="1" noAdjustHandles="1" noChangeArrowheads="1" noChangeShapeType="1" noTextEdit="1"/>
              </p:cNvSpPr>
              <p:nvPr/>
            </p:nvSpPr>
            <p:spPr>
              <a:xfrm>
                <a:off x="1685561" y="3512316"/>
                <a:ext cx="2855300" cy="338554"/>
              </a:xfrm>
              <a:prstGeom prst="rect">
                <a:avLst/>
              </a:prstGeom>
              <a:blipFill rotWithShape="1">
                <a:blip r:embed="rId1"/>
                <a:stretch>
                  <a:fillRect l="-9" t="-39" r="21"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1676048" y="5126265"/>
                <a:ext cx="733919"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1</m:t>
                          </m:r>
                        </m:sub>
                      </m:sSub>
                    </m:oMath>
                  </m:oMathPara>
                </a14:m>
                <a:endParaRPr lang="zh-CN" altLang="en-US" sz="1600" dirty="0"/>
              </a:p>
            </p:txBody>
          </p:sp>
        </mc:Choice>
        <mc:Fallback>
          <p:sp>
            <p:nvSpPr>
              <p:cNvPr id="30" name="文本框 29"/>
              <p:cNvSpPr txBox="1">
                <a:spLocks noRot="1" noChangeAspect="1" noMove="1" noResize="1" noEditPoints="1" noAdjustHandles="1" noChangeArrowheads="1" noChangeShapeType="1" noTextEdit="1"/>
              </p:cNvSpPr>
              <p:nvPr/>
            </p:nvSpPr>
            <p:spPr>
              <a:xfrm>
                <a:off x="1676048" y="5126265"/>
                <a:ext cx="733919" cy="338554"/>
              </a:xfrm>
              <a:prstGeom prst="rect">
                <a:avLst/>
              </a:prstGeom>
              <a:blipFill rotWithShape="1">
                <a:blip r:embed="rId2"/>
                <a:stretch>
                  <a:fillRect l="-39" t="-161" r="19"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3926405" y="5064951"/>
                <a:ext cx="733919"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1</m:t>
                          </m:r>
                        </m:sub>
                      </m:sSub>
                    </m:oMath>
                  </m:oMathPara>
                </a14:m>
                <a:endParaRPr lang="zh-CN" altLang="en-US" sz="1600" dirty="0"/>
              </a:p>
            </p:txBody>
          </p:sp>
        </mc:Choice>
        <mc:Fallback>
          <p:sp>
            <p:nvSpPr>
              <p:cNvPr id="31" name="文本框 30"/>
              <p:cNvSpPr txBox="1">
                <a:spLocks noRot="1" noChangeAspect="1" noMove="1" noResize="1" noEditPoints="1" noAdjustHandles="1" noChangeArrowheads="1" noChangeShapeType="1" noTextEdit="1"/>
              </p:cNvSpPr>
              <p:nvPr/>
            </p:nvSpPr>
            <p:spPr>
              <a:xfrm>
                <a:off x="3926405" y="5064951"/>
                <a:ext cx="733919" cy="338554"/>
              </a:xfrm>
              <a:prstGeom prst="rect">
                <a:avLst/>
              </a:prstGeom>
              <a:blipFill rotWithShape="1">
                <a:blip r:embed="rId3"/>
                <a:stretch>
                  <a:fillRect l="-27" t="-56" r="8" b="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5511261" y="3904376"/>
                <a:ext cx="994899" cy="56117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𝑌</m:t>
                      </m:r>
                      <m:r>
                        <a:rPr lang="en-US" altLang="zh-CN" sz="1400" b="0" i="1" smtClean="0">
                          <a:latin typeface="Cambria Math" panose="02040503050406030204" pitchFamily="18" charset="0"/>
                        </a:rPr>
                        <m:t>=</m:t>
                      </m:r>
                      <m:acc>
                        <m:accPr>
                          <m:ctrlPr>
                            <a:rPr lang="en-US" altLang="zh-CN" sz="1400" b="0" i="1" smtClean="0">
                              <a:latin typeface="Cambria Math" panose="02040503050406030204" pitchFamily="18" charset="0"/>
                            </a:rPr>
                          </m:ctrlPr>
                        </m:accPr>
                        <m:e>
                          <m:r>
                            <a:rPr lang="en-US" altLang="zh-CN" sz="1400" b="0" i="1" smtClean="0">
                              <a:latin typeface="Cambria Math" panose="02040503050406030204" pitchFamily="18" charset="0"/>
                            </a:rPr>
                            <m:t>𝑓</m:t>
                          </m:r>
                        </m:e>
                      </m:acc>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oMath>
                  </m:oMathPara>
                </a14:m>
                <a:endParaRPr lang="en-US" altLang="zh-CN" sz="1400" dirty="0"/>
              </a:p>
              <a:p>
                <a:pPr algn="ctr"/>
                <a14:m>
                  <m:oMathPara xmlns:m="http://schemas.openxmlformats.org/officeDocument/2006/math">
                    <m:oMathParaPr>
                      <m:jc m:val="centerGroup"/>
                    </m:oMathParaPr>
                    <m:oMath xmlns:m="http://schemas.openxmlformats.org/officeDocument/2006/math">
                      <m:acc>
                        <m:accPr>
                          <m:ctrlPr>
                            <a:rPr lang="en-US" altLang="zh-CN" sz="1400" i="1" smtClean="0">
                              <a:latin typeface="Cambria Math" panose="02040503050406030204" pitchFamily="18" charset="0"/>
                            </a:rPr>
                          </m:ctrlPr>
                        </m:accPr>
                        <m:e>
                          <m:r>
                            <a:rPr lang="en-US" altLang="zh-CN" sz="1400" b="0" i="1" smtClean="0">
                              <a:latin typeface="Cambria Math" panose="02040503050406030204" pitchFamily="18" charset="0"/>
                            </a:rPr>
                            <m:t>𝑃</m:t>
                          </m:r>
                        </m:e>
                      </m:acc>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𝑌</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𝑋</m:t>
                      </m:r>
                      <m:r>
                        <a:rPr lang="en-US" altLang="zh-CN" sz="1400" b="0" i="1" smtClean="0">
                          <a:latin typeface="Cambria Math" panose="02040503050406030204" pitchFamily="18" charset="0"/>
                        </a:rPr>
                        <m:t>)</m:t>
                      </m:r>
                    </m:oMath>
                  </m:oMathPara>
                </a14:m>
                <a:endParaRPr lang="en-US" altLang="zh-CN" sz="1400" dirty="0"/>
              </a:p>
            </p:txBody>
          </p:sp>
        </mc:Choice>
        <mc:Fallback>
          <p:sp>
            <p:nvSpPr>
              <p:cNvPr id="38" name="文本框 37"/>
              <p:cNvSpPr txBox="1">
                <a:spLocks noRot="1" noChangeAspect="1" noMove="1" noResize="1" noEditPoints="1" noAdjustHandles="1" noChangeArrowheads="1" noChangeShapeType="1" noTextEdit="1"/>
              </p:cNvSpPr>
              <p:nvPr/>
            </p:nvSpPr>
            <p:spPr>
              <a:xfrm>
                <a:off x="5511261" y="3904376"/>
                <a:ext cx="994899" cy="561179"/>
              </a:xfrm>
              <a:prstGeom prst="rect">
                <a:avLst/>
              </a:prstGeom>
              <a:blipFill rotWithShape="1">
                <a:blip r:embed="rId4"/>
                <a:stretch>
                  <a:fillRect l="-10" t="-71" r="59"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4820953" y="4981965"/>
                <a:ext cx="3780924" cy="345223"/>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1</m:t>
                        </m:r>
                      </m:sub>
                    </m:sSub>
                  </m:oMath>
                </a14:m>
                <a:r>
                  <a:rPr lang="zh-CN" altLang="en-US" sz="1600" dirty="0"/>
                  <a:t> </a:t>
                </a:r>
                <a14:m>
                  <m:oMath xmlns:m="http://schemas.openxmlformats.org/officeDocument/2006/math">
                    <m:r>
                      <a:rPr lang="en-US" altLang="zh-CN" sz="1600" b="0" i="1" dirty="0" smtClean="0">
                        <a:latin typeface="Cambria Math" panose="02040503050406030204" pitchFamily="18" charset="0"/>
                      </a:rPr>
                      <m:t>=</m:t>
                    </m:r>
                    <m:r>
                      <m:rPr>
                        <m:sty m:val="p"/>
                      </m:rPr>
                      <a:rPr lang="en-US" altLang="zh-CN" sz="1600" b="0" i="0" dirty="0" smtClean="0">
                        <a:latin typeface="Cambria Math" panose="02040503050406030204" pitchFamily="18" charset="0"/>
                      </a:rPr>
                      <m:t>argmax</m:t>
                    </m:r>
                    <m:r>
                      <a:rPr lang="en-US" altLang="zh-CN" sz="1600" b="0" i="0" dirty="0" smtClean="0">
                        <a:latin typeface="Cambria Math" panose="02040503050406030204" pitchFamily="18" charset="0"/>
                      </a:rPr>
                      <m:t> </m:t>
                    </m:r>
                    <m:acc>
                      <m:accPr>
                        <m:ctrlPr>
                          <a:rPr lang="en-US" altLang="zh-CN" sz="1600" i="1" dirty="0" smtClean="0">
                            <a:latin typeface="Cambria Math" panose="02040503050406030204" pitchFamily="18" charset="0"/>
                          </a:rPr>
                        </m:ctrlPr>
                      </m:accPr>
                      <m:e>
                        <m:r>
                          <a:rPr lang="en-US" altLang="zh-CN" sz="1600" b="0" i="1" dirty="0" smtClean="0">
                            <a:latin typeface="Cambria Math" panose="02040503050406030204" pitchFamily="18" charset="0"/>
                          </a:rPr>
                          <m:t>𝑃</m:t>
                        </m:r>
                      </m:e>
                    </m:acc>
                    <m:r>
                      <a:rPr lang="en-US" altLang="zh-CN" sz="1600" b="0" i="1" dirty="0"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𝑁</m:t>
                        </m:r>
                        <m:r>
                          <a:rPr lang="en-US" altLang="zh-CN" sz="1600" b="0" i="1">
                            <a:latin typeface="Cambria Math" panose="02040503050406030204" pitchFamily="18" charset="0"/>
                          </a:rPr>
                          <m:t>+</m:t>
                        </m:r>
                        <m:r>
                          <a:rPr lang="en-US" altLang="zh-CN" sz="1600" b="0" i="1">
                            <a:latin typeface="Cambria Math" panose="02040503050406030204" pitchFamily="18" charset="0"/>
                          </a:rPr>
                          <m:t>1</m:t>
                        </m:r>
                      </m:sub>
                    </m:sSub>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a:latin typeface="Cambria Math" panose="02040503050406030204" pitchFamily="18" charset="0"/>
                          </a:rPr>
                          <m:t>𝑁</m:t>
                        </m:r>
                        <m:r>
                          <a:rPr lang="en-US" altLang="zh-CN" sz="1600" b="0" i="1">
                            <a:latin typeface="Cambria Math" panose="02040503050406030204" pitchFamily="18" charset="0"/>
                          </a:rPr>
                          <m:t>+</m:t>
                        </m:r>
                        <m:r>
                          <a:rPr lang="en-US" altLang="zh-CN" sz="1600" b="0" i="1">
                            <a:latin typeface="Cambria Math" panose="02040503050406030204" pitchFamily="18" charset="0"/>
                          </a:rPr>
                          <m:t>1</m:t>
                        </m:r>
                      </m:sub>
                    </m:sSub>
                    <m:r>
                      <a:rPr lang="en-US" altLang="zh-CN" sz="1600" b="0" i="1" dirty="0" smtClean="0">
                        <a:latin typeface="Cambria Math" panose="02040503050406030204" pitchFamily="18" charset="0"/>
                      </a:rPr>
                      <m:t>)</m:t>
                    </m:r>
                  </m:oMath>
                </a14:m>
                <a:endParaRPr lang="zh-CN" altLang="en-US" sz="1600" dirty="0"/>
              </a:p>
            </p:txBody>
          </p:sp>
        </mc:Choice>
        <mc:Fallback>
          <p:sp>
            <p:nvSpPr>
              <p:cNvPr id="39" name="文本框 38"/>
              <p:cNvSpPr txBox="1">
                <a:spLocks noRot="1" noChangeAspect="1" noMove="1" noResize="1" noEditPoints="1" noAdjustHandles="1" noChangeArrowheads="1" noChangeShapeType="1" noTextEdit="1"/>
              </p:cNvSpPr>
              <p:nvPr/>
            </p:nvSpPr>
            <p:spPr>
              <a:xfrm>
                <a:off x="4820953" y="4981965"/>
                <a:ext cx="3780924" cy="345223"/>
              </a:xfrm>
              <a:prstGeom prst="rect">
                <a:avLst/>
              </a:prstGeom>
              <a:blipFill rotWithShape="1">
                <a:blip r:embed="rId5"/>
                <a:stretch>
                  <a:fillRect l="-1" t="-113" r="4"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文本框 39"/>
              <p:cNvSpPr txBox="1"/>
              <p:nvPr/>
            </p:nvSpPr>
            <p:spPr>
              <a:xfrm>
                <a:off x="5714730" y="5203430"/>
                <a:ext cx="587963"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𝑁</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sub>
                      </m:sSub>
                    </m:oMath>
                  </m:oMathPara>
                </a14:m>
                <a:endParaRPr lang="zh-CN" altLang="en-US" sz="1400" dirty="0"/>
              </a:p>
            </p:txBody>
          </p:sp>
        </mc:Choice>
        <mc:Fallback>
          <p:sp>
            <p:nvSpPr>
              <p:cNvPr id="40" name="文本框 39"/>
              <p:cNvSpPr txBox="1">
                <a:spLocks noRot="1" noChangeAspect="1" noMove="1" noResize="1" noEditPoints="1" noAdjustHandles="1" noChangeArrowheads="1" noChangeShapeType="1" noTextEdit="1"/>
              </p:cNvSpPr>
              <p:nvPr/>
            </p:nvSpPr>
            <p:spPr>
              <a:xfrm>
                <a:off x="5714730" y="5203430"/>
                <a:ext cx="587963" cy="307777"/>
              </a:xfrm>
              <a:prstGeom prst="rect">
                <a:avLst/>
              </a:prstGeom>
              <a:blipFill rotWithShape="1">
                <a:blip r:embed="rId6"/>
                <a:stretch>
                  <a:fillRect l="-62" t="-78" r="54"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p:cNvSpPr txBox="1"/>
              <p:nvPr/>
            </p:nvSpPr>
            <p:spPr>
              <a:xfrm>
                <a:off x="4457152" y="5507594"/>
                <a:ext cx="2379866" cy="35246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𝑁</m:t>
                          </m:r>
                          <m:r>
                            <a:rPr lang="en-US" altLang="zh-CN" sz="1600" b="0" i="1">
                              <a:latin typeface="Cambria Math" panose="02040503050406030204" pitchFamily="18" charset="0"/>
                            </a:rPr>
                            <m:t>+</m:t>
                          </m:r>
                          <m:r>
                            <a:rPr lang="en-US" altLang="zh-CN" sz="1600" b="0" i="1">
                              <a:latin typeface="Cambria Math" panose="02040503050406030204" pitchFamily="18" charset="0"/>
                            </a:rPr>
                            <m:t>1</m:t>
                          </m:r>
                        </m:sub>
                      </m:sSub>
                      <m:r>
                        <a:rPr lang="en-US" altLang="zh-CN" sz="1600" b="0" i="1">
                          <a:latin typeface="Cambria Math" panose="02040503050406030204" pitchFamily="18" charset="0"/>
                        </a:rPr>
                        <m:t>=</m:t>
                      </m:r>
                      <m:acc>
                        <m:accPr>
                          <m:ctrlPr>
                            <a:rPr lang="en-US" altLang="zh-CN" sz="1600" i="1">
                              <a:latin typeface="Cambria Math" panose="02040503050406030204" pitchFamily="18" charset="0"/>
                            </a:rPr>
                          </m:ctrlPr>
                        </m:accPr>
                        <m:e>
                          <m:r>
                            <a:rPr lang="en-US" altLang="zh-CN" sz="1600" b="0" i="1">
                              <a:latin typeface="Cambria Math" panose="02040503050406030204" pitchFamily="18" charset="0"/>
                            </a:rPr>
                            <m:t>𝑓</m:t>
                          </m:r>
                        </m:e>
                      </m:acc>
                      <m:r>
                        <a:rPr lang="en-US" altLang="zh-CN" sz="1600" b="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𝑥</m:t>
                          </m:r>
                        </m:e>
                        <m:sub>
                          <m:r>
                            <a:rPr lang="en-US" altLang="zh-CN" sz="1600" b="0" i="1">
                              <a:latin typeface="Cambria Math" panose="02040503050406030204" pitchFamily="18" charset="0"/>
                            </a:rPr>
                            <m:t>𝑁</m:t>
                          </m:r>
                          <m:r>
                            <a:rPr lang="en-US" altLang="zh-CN" sz="1600" b="0" i="1">
                              <a:latin typeface="Cambria Math" panose="02040503050406030204" pitchFamily="18" charset="0"/>
                            </a:rPr>
                            <m:t>+</m:t>
                          </m:r>
                          <m:r>
                            <a:rPr lang="en-US" altLang="zh-CN" sz="1600" b="0" i="1">
                              <a:latin typeface="Cambria Math" panose="02040503050406030204" pitchFamily="18" charset="0"/>
                            </a:rPr>
                            <m:t>1</m:t>
                          </m:r>
                        </m:sub>
                      </m:sSub>
                      <m:r>
                        <a:rPr lang="en-US" altLang="zh-CN" sz="1600" b="0" i="1" dirty="0">
                          <a:latin typeface="Cambria Math" panose="02040503050406030204" pitchFamily="18" charset="0"/>
                        </a:rPr>
                        <m:t>)</m:t>
                      </m:r>
                    </m:oMath>
                  </m:oMathPara>
                </a14:m>
                <a:endParaRPr lang="zh-CN" altLang="en-US" sz="1600" i="1" dirty="0">
                  <a:latin typeface="Cambria Math" panose="02040503050406030204" pitchFamily="18" charset="0"/>
                </a:endParaRPr>
              </a:p>
            </p:txBody>
          </p:sp>
        </mc:Choice>
        <mc:Fallback>
          <p:sp>
            <p:nvSpPr>
              <p:cNvPr id="41" name="文本框 40"/>
              <p:cNvSpPr txBox="1">
                <a:spLocks noRot="1" noChangeAspect="1" noMove="1" noResize="1" noEditPoints="1" noAdjustHandles="1" noChangeArrowheads="1" noChangeShapeType="1" noTextEdit="1"/>
              </p:cNvSpPr>
              <p:nvPr/>
            </p:nvSpPr>
            <p:spPr>
              <a:xfrm>
                <a:off x="4457152" y="5507594"/>
                <a:ext cx="2379866" cy="352469"/>
              </a:xfrm>
              <a:prstGeom prst="rect">
                <a:avLst/>
              </a:prstGeom>
              <a:blipFill rotWithShape="1">
                <a:blip r:embed="rId7"/>
                <a:stretch>
                  <a:fillRect l="-4" t="-68" r="26" b="80"/>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895" y="1643609"/>
            <a:ext cx="7886700" cy="1325563"/>
          </a:xfrm>
        </p:spPr>
        <p:txBody>
          <a:bodyPr>
            <a:normAutofit/>
          </a:bodyPr>
          <a:lstStyle/>
          <a:p>
            <a:r>
              <a:rPr lang="zh-CN" altLang="en-US" sz="3200" b="1">
                <a:solidFill>
                  <a:schemeClr val="accent1">
                    <a:lumMod val="50000"/>
                  </a:schemeClr>
                </a:solidFill>
                <a:latin typeface="+mn-ea"/>
                <a:ea typeface="+mn-ea"/>
              </a:rPr>
              <a:t>无监督学习</a:t>
            </a:r>
            <a:endParaRPr lang="zh-CN" altLang="en-US" sz="3200" b="1" dirty="0">
              <a:solidFill>
                <a:schemeClr val="accent1">
                  <a:lumMod val="50000"/>
                </a:schemeClr>
              </a:solidFill>
              <a:latin typeface="+mn-ea"/>
              <a:ea typeface="+mn-ea"/>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3366" y="2755391"/>
                <a:ext cx="8221246" cy="3795887"/>
              </a:xfrm>
            </p:spPr>
            <p:txBody>
              <a:bodyPr>
                <a:normAutofit/>
              </a:bodyPr>
              <a:lstStyle/>
              <a:p>
                <a:pPr>
                  <a:lnSpc>
                    <a:spcPct val="100000"/>
                  </a:lnSpc>
                  <a:spcAft>
                    <a:spcPts val="600"/>
                  </a:spcAft>
                </a:pPr>
                <a:r>
                  <a:rPr lang="ja-JP" altLang="en-US" sz="2000" dirty="0">
                    <a:ea typeface="等线" panose="02010600030101010101" pitchFamily="2" charset="-122"/>
                  </a:rPr>
                  <a:t>使用无标注数据</a:t>
                </a:r>
                <a:r>
                  <a:rPr lang="en-GB" altLang="ja-JP" sz="2000" dirty="0">
                    <a:ea typeface="等线" panose="02010600030101010101" pitchFamily="2" charset="-122"/>
                  </a:rPr>
                  <a:t>		     </a:t>
                </a:r>
                <a:r>
                  <a:rPr lang="ja-JP" altLang="en-GB" sz="2000" dirty="0">
                    <a:ea typeface="等线" panose="02010600030101010101" pitchFamily="2" charset="-122"/>
                  </a:rPr>
                  <a:t>学习</a:t>
                </a:r>
                <a:r>
                  <a:rPr lang="ja-JP" altLang="en-US" sz="2000">
                    <a:ea typeface="等线" panose="02010600030101010101" pitchFamily="2" charset="-122"/>
                  </a:rPr>
                  <a:t>或训练</a:t>
                </a:r>
                <a:r>
                  <a:rPr lang="en-US" altLang="ja-JP" sz="2000" dirty="0">
                    <a:ea typeface="等线" panose="02010600030101010101" pitchFamily="2" charset="-122"/>
                  </a:rPr>
                  <a:t>, </a:t>
                </a:r>
                <a:r>
                  <a:rPr lang="ja-JP" altLang="en-US" sz="2000">
                    <a:ea typeface="等线" panose="02010600030101010101" pitchFamily="2" charset="-122"/>
                  </a:rPr>
                  <a:t>由特征向量组成</a:t>
                </a:r>
                <a:endParaRPr lang="en-GB" altLang="ja-JP" sz="2000" dirty="0">
                  <a:ea typeface="等线" panose="02010600030101010101" pitchFamily="2" charset="-122"/>
                </a:endParaRPr>
              </a:p>
              <a:p>
                <a:pPr>
                  <a:lnSpc>
                    <a:spcPct val="100000"/>
                  </a:lnSpc>
                  <a:spcAft>
                    <a:spcPts val="600"/>
                  </a:spcAft>
                </a:pPr>
                <a:r>
                  <a:rPr lang="ja-JP" altLang="en-US" sz="2000" dirty="0">
                    <a:ea typeface="等线" panose="02010600030101010101" pitchFamily="2" charset="-122"/>
                  </a:rPr>
                  <a:t>无监督学习的模型</a:t>
                </a:r>
                <a:r>
                  <a:rPr lang="ja-JP" altLang="en-US" sz="2000">
                    <a:ea typeface="等线" panose="02010600030101010101" pitchFamily="2" charset="-122"/>
                  </a:rPr>
                  <a:t>是函数</a:t>
                </a:r>
                <a:r>
                  <a:rPr lang="en-US" altLang="ja-JP" sz="2000" dirty="0">
                    <a:ea typeface="等线" panose="02010600030101010101" pitchFamily="2" charset="-122"/>
                  </a:rPr>
                  <a:t>          </a:t>
                </a:r>
                <a:r>
                  <a:rPr lang="en-GB" altLang="ja-JP" sz="2000" dirty="0">
                    <a:ea typeface="等线" panose="02010600030101010101" pitchFamily="2" charset="-122"/>
                  </a:rPr>
                  <a:t>      </a:t>
                </a:r>
                <a:r>
                  <a:rPr lang="en-US" altLang="ja-JP" sz="2000" dirty="0">
                    <a:ea typeface="等线" panose="02010600030101010101" pitchFamily="2" charset="-122"/>
                  </a:rPr>
                  <a:t>   , </a:t>
                </a:r>
                <a:r>
                  <a:rPr lang="ja-JP" altLang="en-US" sz="2000">
                    <a:ea typeface="等线" panose="02010600030101010101" pitchFamily="2" charset="-122"/>
                  </a:rPr>
                  <a:t>条件概率分布</a:t>
                </a:r>
                <a:r>
                  <a:rPr lang="en-US" altLang="ja-JP" sz="2000" dirty="0">
                    <a:ea typeface="等线" panose="02010600030101010101" pitchFamily="2" charset="-122"/>
                  </a:rPr>
                  <a:t>   </a:t>
                </a:r>
                <a:r>
                  <a:rPr lang="en-GB" altLang="ja-JP" sz="2000" dirty="0">
                    <a:ea typeface="等线" panose="02010600030101010101" pitchFamily="2" charset="-122"/>
                  </a:rPr>
                  <a:t>      </a:t>
                </a:r>
                <a:r>
                  <a:rPr lang="zh-CN" altLang="en-US" sz="2000" dirty="0">
                    <a:ea typeface="等线" panose="02010600030101010101" pitchFamily="2" charset="-122"/>
                  </a:rPr>
                  <a:t>      </a:t>
                </a:r>
                <a:r>
                  <a:rPr lang="en-US" altLang="zh-CN" sz="2000" dirty="0">
                    <a:ea typeface="等线" panose="02010600030101010101" pitchFamily="2" charset="-122"/>
                  </a:rPr>
                  <a:t>, </a:t>
                </a:r>
                <a:r>
                  <a:rPr lang="ja-JP" altLang="en-GB" sz="2000">
                    <a:ea typeface="等线" panose="02010600030101010101" pitchFamily="2" charset="-122"/>
                  </a:rPr>
                  <a:t>或</a:t>
                </a:r>
                <a:r>
                  <a:rPr lang="ja-JP" altLang="en-US" sz="2000" dirty="0">
                    <a:ea typeface="等线" panose="02010600030101010101" pitchFamily="2" charset="-122"/>
                  </a:rPr>
                  <a:t>条件概率分布 </a:t>
                </a:r>
                <a14:m>
                  <m:oMath xmlns:m="http://schemas.openxmlformats.org/officeDocument/2006/math">
                    <m:sSub>
                      <m:sSubPr>
                        <m:ctrlPr>
                          <a:rPr lang="en-US" altLang="zh-CN" sz="2000" i="1">
                            <a:latin typeface="Cambria Math" panose="02040503050406030204" pitchFamily="18" charset="0"/>
                            <a:ea typeface="等线" panose="02010600030101010101" pitchFamily="2" charset="-122"/>
                          </a:rPr>
                        </m:ctrlPr>
                      </m:sSubPr>
                      <m:e>
                        <m:r>
                          <a:rPr lang="en-US" altLang="zh-CN" sz="2000">
                            <a:latin typeface="Cambria Math" panose="02040503050406030204" pitchFamily="18" charset="0"/>
                            <a:ea typeface="等线" panose="02010600030101010101" pitchFamily="2" charset="-122"/>
                          </a:rPr>
                          <m:t>𝑃</m:t>
                        </m:r>
                      </m:e>
                      <m:sub>
                        <m:r>
                          <a:rPr lang="zh-CN" altLang="en-US" sz="2000">
                            <a:latin typeface="Cambria Math" panose="02040503050406030204" pitchFamily="18" charset="0"/>
                            <a:ea typeface="等线" panose="02010600030101010101" pitchFamily="2" charset="-122"/>
                          </a:rPr>
                          <m:t>𝜃</m:t>
                        </m:r>
                      </m:sub>
                    </m:sSub>
                    <m:d>
                      <m:dPr>
                        <m:ctrlPr>
                          <a:rPr lang="en-US" altLang="zh-CN" sz="2000" i="1">
                            <a:latin typeface="Cambria Math" panose="02040503050406030204" pitchFamily="18" charset="0"/>
                            <a:ea typeface="等线" panose="02010600030101010101" pitchFamily="2" charset="-122"/>
                          </a:rPr>
                        </m:ctrlPr>
                      </m:dPr>
                      <m:e>
                        <m:r>
                          <a:rPr lang="en-US" altLang="zh-CN" sz="2000">
                            <a:latin typeface="Cambria Math" panose="02040503050406030204" pitchFamily="18" charset="0"/>
                            <a:ea typeface="等线" panose="02010600030101010101" pitchFamily="2" charset="-122"/>
                          </a:rPr>
                          <m:t>𝑧</m:t>
                        </m:r>
                      </m:e>
                      <m:e>
                        <m:r>
                          <a:rPr lang="en-US" altLang="zh-CN" sz="2000">
                            <a:latin typeface="Cambria Math" panose="02040503050406030204" pitchFamily="18" charset="0"/>
                            <a:ea typeface="等线" panose="02010600030101010101" pitchFamily="2" charset="-122"/>
                          </a:rPr>
                          <m:t>𝑥</m:t>
                        </m:r>
                      </m:e>
                    </m:d>
                    <m:r>
                      <a:rPr lang="en-US" altLang="zh-CN" sz="2000" b="0" i="0" smtClean="0">
                        <a:latin typeface="Cambria Math" panose="02040503050406030204" pitchFamily="18" charset="0"/>
                        <a:ea typeface="等线" panose="02010600030101010101" pitchFamily="2" charset="-122"/>
                      </a:rPr>
                      <m:t> </m:t>
                    </m:r>
                  </m:oMath>
                </a14:m>
                <a:endParaRPr lang="en-GB" altLang="ja-JP" sz="2000" dirty="0">
                  <a:ea typeface="等线" panose="02010600030101010101" pitchFamily="2" charset="-122"/>
                </a:endParaRPr>
              </a:p>
              <a:p>
                <a:pPr>
                  <a:lnSpc>
                    <a:spcPct val="100000"/>
                  </a:lnSpc>
                </a:pPr>
                <a:r>
                  <a:rPr lang="zh-CN" altLang="en-US" sz="2000" dirty="0">
                    <a:ea typeface="等线" panose="02010600030101010101" pitchFamily="2" charset="-122"/>
                  </a:rPr>
                  <a:t>假设训练数据集由</a:t>
                </a:r>
                <a:r>
                  <a:rPr lang="en-US" altLang="zh-CN" sz="2000" dirty="0">
                    <a:ea typeface="等线" panose="02010600030101010101" pitchFamily="2" charset="-122"/>
                  </a:rPr>
                  <a:t> </a:t>
                </a:r>
                <a:r>
                  <a:rPr lang="en-GB" altLang="zh-CN" sz="2000" i="1" dirty="0">
                    <a:ea typeface="等线" panose="02010600030101010101" pitchFamily="2" charset="-122"/>
                  </a:rPr>
                  <a:t>N </a:t>
                </a:r>
                <a:r>
                  <a:rPr lang="zh-CN" altLang="en-US" sz="2000" dirty="0">
                    <a:ea typeface="等线" panose="02010600030101010101" pitchFamily="2" charset="-122"/>
                  </a:rPr>
                  <a:t>个样本组成</a:t>
                </a:r>
                <a:r>
                  <a:rPr lang="en-US" altLang="zh-CN" sz="2000" dirty="0">
                    <a:ea typeface="等线" panose="02010600030101010101" pitchFamily="2" charset="-122"/>
                  </a:rPr>
                  <a:t>, </a:t>
                </a:r>
                <a:r>
                  <a:rPr lang="zh-CN" altLang="en-US" sz="2000" dirty="0">
                    <a:ea typeface="等线" panose="02010600030101010101" pitchFamily="2" charset="-122"/>
                  </a:rPr>
                  <a:t>每个样本是一个</a:t>
                </a:r>
                <a:r>
                  <a:rPr lang="en-GB" altLang="zh-CN" sz="2000" i="1" dirty="0">
                    <a:ea typeface="等线" panose="02010600030101010101" pitchFamily="2" charset="-122"/>
                  </a:rPr>
                  <a:t>M </a:t>
                </a:r>
                <a:r>
                  <a:rPr lang="zh-CN" altLang="en-US" sz="2000" dirty="0">
                    <a:ea typeface="等线" panose="02010600030101010101" pitchFamily="2" charset="-122"/>
                  </a:rPr>
                  <a:t>维向量</a:t>
                </a:r>
                <a:r>
                  <a:rPr lang="en-US" altLang="zh-CN" sz="2000" dirty="0">
                    <a:ea typeface="等线" panose="02010600030101010101" pitchFamily="2" charset="-122"/>
                  </a:rPr>
                  <a:t>. </a:t>
                </a:r>
                <a:r>
                  <a:rPr lang="zh-CN" altLang="en-US" sz="2000" dirty="0">
                    <a:ea typeface="等线" panose="02010600030101010101" pitchFamily="2" charset="-122"/>
                  </a:rPr>
                  <a:t>训练数据可以由一个矩阵表示</a:t>
                </a:r>
                <a:r>
                  <a:rPr lang="en-US" altLang="zh-CN" sz="2000" dirty="0">
                    <a:ea typeface="等线" panose="02010600030101010101" pitchFamily="2" charset="-122"/>
                  </a:rPr>
                  <a:t>, </a:t>
                </a:r>
                <a:r>
                  <a:rPr lang="zh-CN" altLang="en-US" sz="2000" dirty="0">
                    <a:ea typeface="等线" panose="02010600030101010101" pitchFamily="2" charset="-122"/>
                  </a:rPr>
                  <a:t>每一行对应一个特征</a:t>
                </a:r>
                <a:r>
                  <a:rPr lang="en-US" altLang="zh-CN" sz="2000" dirty="0">
                    <a:ea typeface="等线" panose="02010600030101010101" pitchFamily="2" charset="-122"/>
                  </a:rPr>
                  <a:t>, </a:t>
                </a:r>
                <a:r>
                  <a:rPr lang="zh-CN" altLang="en-US" sz="2000" dirty="0">
                    <a:ea typeface="等线" panose="02010600030101010101" pitchFamily="2" charset="-122"/>
                  </a:rPr>
                  <a:t>每一列对应一个样本</a:t>
                </a:r>
                <a:r>
                  <a:rPr lang="en-US" altLang="zh-CN" sz="2000" dirty="0">
                    <a:ea typeface="等线" panose="02010600030101010101" pitchFamily="2" charset="-122"/>
                  </a:rPr>
                  <a:t>:</a:t>
                </a:r>
                <a:endParaRPr lang="zh-CN" altLang="en-US" sz="2000" dirty="0">
                  <a:ea typeface="等线" panose="02010600030101010101" pitchFamily="2"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3366" y="2755391"/>
                <a:ext cx="8221246" cy="3795887"/>
              </a:xfrm>
              <a:blipFill rotWithShape="1">
                <a:blip r:embed="rId1"/>
                <a:stretch>
                  <a:fillRect l="-4" t="-3" r="2"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459582" y="2784506"/>
                <a:ext cx="2787122" cy="369332"/>
              </a:xfrm>
              <a:prstGeom prst="rect">
                <a:avLst/>
              </a:prstGeom>
              <a:noFill/>
            </p:spPr>
            <p:txBody>
              <a:bodyPr wrap="square" rtlCol="0">
                <a:spAutoFit/>
              </a:bodyPr>
              <a:lstStyle/>
              <a:p>
                <a14:m>
                  <m:oMath xmlns:m="http://schemas.openxmlformats.org/officeDocument/2006/math">
                    <m:r>
                      <a:rPr lang="en-US" altLang="zh-CN" i="1">
                        <a:latin typeface="Cambria Math" panose="02040503050406030204" pitchFamily="18" charset="0"/>
                      </a:rPr>
                      <m:t>𝑈</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𝑁</m:t>
                            </m:r>
                          </m:sub>
                        </m:sSub>
                      </m:e>
                    </m:d>
                  </m:oMath>
                </a14:m>
                <a:r>
                  <a:rPr lang="zh-CN" altLang="en-US" dirty="0"/>
                  <a:t> </a:t>
                </a:r>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2459582" y="2784506"/>
                <a:ext cx="2787122" cy="369332"/>
              </a:xfrm>
              <a:prstGeom prst="rect">
                <a:avLst/>
              </a:prstGeom>
              <a:blipFill rotWithShape="1">
                <a:blip r:embed="rId2"/>
                <a:stretch>
                  <a:fillRect l="-8" t="-8" r="12" b="1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3289117" y="3283366"/>
                <a:ext cx="154703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zh-CN" altLang="en-US" i="1">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3289117" y="3283366"/>
                <a:ext cx="1547034" cy="369332"/>
              </a:xfrm>
              <a:prstGeom prst="rect">
                <a:avLst/>
              </a:prstGeom>
              <a:blipFill rotWithShape="1">
                <a:blip r:embed="rId3"/>
                <a:stretch>
                  <a:fillRect l="-29" t="-113" r="40" b="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5959801" y="3268361"/>
                <a:ext cx="142774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𝑃</m:t>
                          </m:r>
                        </m:e>
                        <m:sub>
                          <m:r>
                            <a:rPr lang="zh-CN" altLang="en-US" i="1">
                              <a:latin typeface="Cambria Math" panose="02040503050406030204" pitchFamily="18" charset="0"/>
                            </a:rPr>
                            <m:t>𝜃</m:t>
                          </m:r>
                        </m:sub>
                      </m:sSub>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𝑧</m:t>
                      </m:r>
                      <m:r>
                        <a:rPr lang="en-US" altLang="zh-CN" i="1">
                          <a:latin typeface="Cambria Math" panose="02040503050406030204" pitchFamily="18" charset="0"/>
                        </a:rPr>
                        <m:t>)</m:t>
                      </m:r>
                    </m:oMath>
                  </m:oMathPara>
                </a14:m>
                <a:endParaRPr lang="zh-CN" altLang="en-US" dirty="0"/>
              </a:p>
            </p:txBody>
          </p:sp>
        </mc:Choice>
        <mc:Fallback>
          <p:sp>
            <p:nvSpPr>
              <p:cNvPr id="11" name="文本框 10"/>
              <p:cNvSpPr txBox="1">
                <a:spLocks noRot="1" noChangeAspect="1" noMove="1" noResize="1" noEditPoints="1" noAdjustHandles="1" noChangeArrowheads="1" noChangeShapeType="1" noTextEdit="1"/>
              </p:cNvSpPr>
              <p:nvPr/>
            </p:nvSpPr>
            <p:spPr>
              <a:xfrm>
                <a:off x="5959801" y="3268361"/>
                <a:ext cx="1427747" cy="369332"/>
              </a:xfrm>
              <a:prstGeom prst="rect">
                <a:avLst/>
              </a:prstGeom>
              <a:blipFill rotWithShape="1">
                <a:blip r:embed="rId4"/>
                <a:stretch>
                  <a:fillRect l="-23" t="-4" r="42" b="1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3197098" y="5071415"/>
                <a:ext cx="2482603" cy="8130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𝑋</m:t>
                      </m:r>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m>
                            <m:mPr>
                              <m:mcs>
                                <m:mc>
                                  <m:mcPr>
                                    <m:count m:val="3"/>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11</m:t>
                                    </m:r>
                                  </m:sub>
                                </m:sSub>
                              </m:e>
                              <m:e>
                                <m:r>
                                  <a:rPr lang="en-US" altLang="zh-CN" sz="2000" i="1">
                                    <a:latin typeface="Cambria Math" panose="02040503050406030204" pitchFamily="18" charset="0"/>
                                  </a:rPr>
                                  <m:t>⋯</m:t>
                                </m:r>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i="1">
                                        <a:latin typeface="Cambria Math" panose="02040503050406030204" pitchFamily="18" charset="0"/>
                                      </a:rPr>
                                      <m:t>𝑁</m:t>
                                    </m:r>
                                  </m:sub>
                                </m:sSub>
                              </m:e>
                            </m:mr>
                            <m:mr>
                              <m:e>
                                <m:r>
                                  <a:rPr lang="en-US" altLang="zh-CN" sz="2000" i="1">
                                    <a:latin typeface="Cambria Math" panose="02040503050406030204" pitchFamily="18" charset="0"/>
                                  </a:rPr>
                                  <m:t>⋮</m:t>
                                </m:r>
                              </m:e>
                              <m:e>
                                <m:r>
                                  <a:rPr lang="en-US" altLang="zh-CN" sz="2000" i="1">
                                    <a:latin typeface="Cambria Math" panose="02040503050406030204" pitchFamily="18" charset="0"/>
                                  </a:rPr>
                                  <m:t>⋱</m:t>
                                </m:r>
                              </m:e>
                              <m:e>
                                <m:r>
                                  <a:rPr lang="en-US" altLang="zh-CN" sz="2000" i="1">
                                    <a:latin typeface="Cambria Math" panose="02040503050406030204" pitchFamily="18" charset="0"/>
                                  </a:rPr>
                                  <m:t>⋮</m:t>
                                </m:r>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𝑀</m:t>
                                    </m:r>
                                    <m:r>
                                      <a:rPr lang="en-US" altLang="zh-CN" sz="2000" i="1">
                                        <a:latin typeface="Cambria Math" panose="02040503050406030204" pitchFamily="18" charset="0"/>
                                      </a:rPr>
                                      <m:t>1</m:t>
                                    </m:r>
                                  </m:sub>
                                </m:sSub>
                              </m:e>
                              <m:e>
                                <m:r>
                                  <a:rPr lang="en-US" altLang="zh-CN" sz="2000" i="1">
                                    <a:latin typeface="Cambria Math" panose="02040503050406030204" pitchFamily="18" charset="0"/>
                                  </a:rPr>
                                  <m:t>⋯</m:t>
                                </m:r>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𝑀𝑁</m:t>
                                    </m:r>
                                  </m:sub>
                                </m:sSub>
                              </m:e>
                            </m:mr>
                          </m:m>
                        </m:e>
                      </m:d>
                    </m:oMath>
                  </m:oMathPara>
                </a14:m>
                <a:endParaRPr lang="zh-CN" altLang="en-US" sz="2000" dirty="0"/>
              </a:p>
            </p:txBody>
          </p:sp>
        </mc:Choice>
        <mc:Fallback>
          <p:sp>
            <p:nvSpPr>
              <p:cNvPr id="12" name="文本框 11"/>
              <p:cNvSpPr txBox="1">
                <a:spLocks noRot="1" noChangeAspect="1" noMove="1" noResize="1" noEditPoints="1" noAdjustHandles="1" noChangeArrowheads="1" noChangeShapeType="1" noTextEdit="1"/>
              </p:cNvSpPr>
              <p:nvPr/>
            </p:nvSpPr>
            <p:spPr>
              <a:xfrm>
                <a:off x="3197098" y="5071415"/>
                <a:ext cx="2482603" cy="813043"/>
              </a:xfrm>
              <a:prstGeom prst="rect">
                <a:avLst/>
              </a:prstGeom>
              <a:blipFill rotWithShape="1">
                <a:blip r:embed="rId5"/>
                <a:stretch>
                  <a:fillRect l="-20" t="-38" r="-450" b="67"/>
                </a:stretch>
              </a:blipFill>
            </p:spPr>
            <p:txBody>
              <a:bodyPr/>
              <a:lstStyle/>
              <a:p>
                <a:r>
                  <a:rPr lang="zh-CN" altLang="en-US">
                    <a:noFill/>
                  </a:rPr>
                  <a:t> </a:t>
                </a:r>
              </a:p>
            </p:txBody>
          </p:sp>
        </mc:Fallback>
      </mc:AlternateContent>
      <p:sp>
        <p:nvSpPr>
          <p:cNvPr id="8"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701136" y="4419491"/>
            <a:ext cx="2162175" cy="2085975"/>
          </a:xfrm>
          <a:prstGeom prst="rect">
            <a:avLst/>
          </a:prstGeom>
        </p:spPr>
      </p:pic>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11" name="内容占位符 2"/>
          <p:cNvSpPr>
            <a:spLocks noGrp="1"/>
          </p:cNvSpPr>
          <p:nvPr>
            <p:ph idx="1"/>
          </p:nvPr>
        </p:nvSpPr>
        <p:spPr>
          <a:xfrm>
            <a:off x="489856" y="2820057"/>
            <a:ext cx="7806251" cy="3685410"/>
          </a:xfrm>
        </p:spPr>
        <p:txBody>
          <a:bodyPr/>
          <a:lstStyle/>
          <a:p>
            <a:pPr>
              <a:lnSpc>
                <a:spcPct val="150000"/>
              </a:lnSpc>
            </a:pPr>
            <a:r>
              <a:rPr lang="ja-JP" altLang="en-US" sz="2200">
                <a:ea typeface="等线" panose="02010600030101010101" pitchFamily="2" charset="-122"/>
              </a:rPr>
              <a:t>无</a:t>
            </a:r>
            <a:r>
              <a:rPr lang="ja-JP" altLang="en-US" sz="2200" dirty="0">
                <a:ea typeface="等线" panose="02010600030101010101" pitchFamily="2" charset="-122"/>
              </a:rPr>
              <a:t>监督学习的基本想法是对</a:t>
            </a:r>
            <a:r>
              <a:rPr lang="ja-JP" altLang="en-US" sz="2200">
                <a:ea typeface="等线" panose="02010600030101010101" pitchFamily="2" charset="-122"/>
              </a:rPr>
              <a:t>给定数据</a:t>
            </a:r>
            <a:r>
              <a:rPr lang="en-US" altLang="ja-JP" sz="2200" dirty="0">
                <a:ea typeface="等线" panose="02010600030101010101" pitchFamily="2" charset="-122"/>
              </a:rPr>
              <a:t> (</a:t>
            </a:r>
            <a:r>
              <a:rPr lang="ja-JP" altLang="en-US" sz="2200">
                <a:ea typeface="等线" panose="02010600030101010101" pitchFamily="2" charset="-122"/>
              </a:rPr>
              <a:t>矩阵数据</a:t>
            </a:r>
            <a:r>
              <a:rPr lang="en-US" altLang="ja-JP" sz="2200" dirty="0">
                <a:ea typeface="等线" panose="02010600030101010101" pitchFamily="2" charset="-122"/>
              </a:rPr>
              <a:t>) </a:t>
            </a:r>
            <a:r>
              <a:rPr lang="ja-JP" altLang="en-US" sz="2200">
                <a:ea typeface="等线" panose="02010600030101010101" pitchFamily="2" charset="-122"/>
              </a:rPr>
              <a:t>进行某种</a:t>
            </a:r>
            <a:r>
              <a:rPr lang="en-US" altLang="ja-JP" sz="2200" dirty="0">
                <a:ea typeface="等线" panose="02010600030101010101" pitchFamily="2" charset="-122"/>
              </a:rPr>
              <a:t>“</a:t>
            </a:r>
            <a:r>
              <a:rPr lang="ja-JP" altLang="en-US" sz="2200">
                <a:ea typeface="等线" panose="02010600030101010101" pitchFamily="2" charset="-122"/>
              </a:rPr>
              <a:t>压缩</a:t>
            </a:r>
            <a:r>
              <a:rPr lang="en-US" altLang="ja-JP" sz="2200" dirty="0">
                <a:ea typeface="等线" panose="02010600030101010101" pitchFamily="2" charset="-122"/>
              </a:rPr>
              <a:t>”, </a:t>
            </a:r>
            <a:r>
              <a:rPr lang="ja-JP" altLang="en-US" sz="2200">
                <a:ea typeface="等线" panose="02010600030101010101" pitchFamily="2" charset="-122"/>
              </a:rPr>
              <a:t>从而找到数据</a:t>
            </a:r>
            <a:r>
              <a:rPr lang="ja-JP" altLang="en-US" sz="2200" dirty="0">
                <a:ea typeface="等线" panose="02010600030101010101" pitchFamily="2" charset="-122"/>
              </a:rPr>
              <a:t>的</a:t>
            </a:r>
            <a:r>
              <a:rPr lang="ja-JP" altLang="en-US" sz="2200">
                <a:ea typeface="等线" panose="02010600030101010101" pitchFamily="2" charset="-122"/>
              </a:rPr>
              <a:t>潜在结构</a:t>
            </a:r>
            <a:endParaRPr lang="en-US" altLang="ja-JP" sz="2200" dirty="0">
              <a:ea typeface="等线" panose="02010600030101010101" pitchFamily="2" charset="-122"/>
            </a:endParaRPr>
          </a:p>
          <a:p>
            <a:pPr>
              <a:lnSpc>
                <a:spcPct val="150000"/>
              </a:lnSpc>
            </a:pPr>
            <a:r>
              <a:rPr lang="ja-JP" altLang="en-US" sz="2200">
                <a:ea typeface="等线" panose="02010600030101010101" pitchFamily="2" charset="-122"/>
              </a:rPr>
              <a:t>假定</a:t>
            </a:r>
            <a:r>
              <a:rPr lang="ja-JP" altLang="en-US" sz="2200" dirty="0">
                <a:ea typeface="等线" panose="02010600030101010101" pitchFamily="2" charset="-122"/>
              </a:rPr>
              <a:t>损失最小的压缩得到的结果就是最本质</a:t>
            </a:r>
            <a:r>
              <a:rPr lang="ja-JP" altLang="en-US" sz="2200">
                <a:ea typeface="等线" panose="02010600030101010101" pitchFamily="2" charset="-122"/>
              </a:rPr>
              <a:t>的结构</a:t>
            </a:r>
            <a:endParaRPr lang="en-GB" altLang="ja-JP" sz="2200" dirty="0">
              <a:ea typeface="等线" panose="02010600030101010101" pitchFamily="2" charset="-122"/>
            </a:endParaRPr>
          </a:p>
          <a:p>
            <a:endParaRPr lang="en-GB" altLang="ja-JP" sz="2000" dirty="0">
              <a:ea typeface="等线" panose="02010600030101010101" pitchFamily="2" charset="-122"/>
            </a:endParaRPr>
          </a:p>
          <a:p>
            <a:r>
              <a:rPr lang="zh-CN" altLang="en-US" sz="2200" dirty="0">
                <a:ea typeface="等线" panose="02010600030101010101" pitchFamily="2" charset="-122"/>
              </a:rPr>
              <a:t>同时考虑发掘数据的纵向与横向结构</a:t>
            </a:r>
            <a:r>
              <a:rPr lang="en-US" altLang="zh-CN" sz="2200" dirty="0">
                <a:ea typeface="等线" panose="02010600030101010101" pitchFamily="2" charset="-122"/>
              </a:rPr>
              <a:t>, </a:t>
            </a:r>
            <a:r>
              <a:rPr lang="zh-CN" altLang="en-US" sz="2200" dirty="0">
                <a:ea typeface="等线" panose="02010600030101010101" pitchFamily="2" charset="-122"/>
              </a:rPr>
              <a:t>假设数据</a:t>
            </a:r>
            <a:endParaRPr lang="en-US" altLang="zh-CN" sz="2200" dirty="0">
              <a:ea typeface="等线" panose="02010600030101010101" pitchFamily="2" charset="-122"/>
            </a:endParaRPr>
          </a:p>
          <a:p>
            <a:pPr marL="0" indent="0">
              <a:buNone/>
            </a:pPr>
            <a:r>
              <a:rPr lang="zh-CN" altLang="en-US" sz="2200" dirty="0">
                <a:ea typeface="等线" panose="02010600030101010101" pitchFamily="2" charset="-122"/>
              </a:rPr>
              <a:t>   由含有隐式结构的概率模型生成得到</a:t>
            </a:r>
            <a:r>
              <a:rPr lang="en-US" altLang="zh-CN" sz="2200" dirty="0">
                <a:ea typeface="等线" panose="02010600030101010101" pitchFamily="2" charset="-122"/>
              </a:rPr>
              <a:t>, </a:t>
            </a:r>
            <a:r>
              <a:rPr lang="zh-CN" altLang="en-US" sz="2200" dirty="0">
                <a:ea typeface="等线" panose="02010600030101010101" pitchFamily="2" charset="-122"/>
              </a:rPr>
              <a:t>从数据</a:t>
            </a:r>
            <a:endParaRPr lang="en-US" altLang="zh-CN" sz="2200" dirty="0">
              <a:ea typeface="等线" panose="02010600030101010101" pitchFamily="2" charset="-122"/>
            </a:endParaRPr>
          </a:p>
          <a:p>
            <a:pPr marL="0" indent="0">
              <a:buNone/>
            </a:pPr>
            <a:r>
              <a:rPr lang="zh-CN" altLang="en-US" sz="2200" dirty="0">
                <a:ea typeface="等线" panose="02010600030101010101" pitchFamily="2" charset="-122"/>
              </a:rPr>
              <a:t>   中学习该概率模型</a:t>
            </a:r>
            <a:endParaRPr lang="en-US" altLang="zh-CN" sz="2200" dirty="0">
              <a:ea typeface="等线" panose="02010600030101010101" pitchFamily="2" charset="-122"/>
            </a:endParaRPr>
          </a:p>
          <a:p>
            <a:pPr marL="0" indent="0">
              <a:buNone/>
            </a:pPr>
            <a:endParaRPr lang="en-US" altLang="zh-CN" sz="2000" dirty="0">
              <a:ea typeface="等线" panose="02010600030101010101" pitchFamily="2" charset="-122"/>
            </a:endParaRPr>
          </a:p>
        </p:txBody>
      </p:sp>
      <p:sp>
        <p:nvSpPr>
          <p:cNvPr id="9" name="标题 1"/>
          <p:cNvSpPr>
            <a:spLocks noGrp="1"/>
          </p:cNvSpPr>
          <p:nvPr>
            <p:ph type="title"/>
          </p:nvPr>
        </p:nvSpPr>
        <p:spPr>
          <a:xfrm>
            <a:off x="190895" y="1643609"/>
            <a:ext cx="7886700" cy="1325563"/>
          </a:xfrm>
        </p:spPr>
        <p:txBody>
          <a:bodyPr>
            <a:normAutofit/>
          </a:bodyPr>
          <a:lstStyle/>
          <a:p>
            <a:r>
              <a:rPr lang="zh-CN" altLang="en-US" sz="3200" b="1">
                <a:solidFill>
                  <a:schemeClr val="accent1">
                    <a:lumMod val="50000"/>
                  </a:schemeClr>
                </a:solidFill>
                <a:latin typeface="+mn-ea"/>
                <a:ea typeface="+mn-ea"/>
              </a:rPr>
              <a:t>无监督学习</a:t>
            </a:r>
            <a:endParaRPr lang="zh-CN" altLang="en-US" sz="3200" b="1" dirty="0">
              <a:solidFill>
                <a:schemeClr val="accent1">
                  <a:lumMod val="50000"/>
                </a:schemeClr>
              </a:solidFill>
              <a:latin typeface="+mn-ea"/>
              <a:ea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621236" y="4619516"/>
            <a:ext cx="2428875" cy="1885950"/>
          </a:xfrm>
          <a:prstGeom prst="rect">
            <a:avLst/>
          </a:prstGeom>
        </p:spPr>
      </p:pic>
      <p:sp>
        <p:nvSpPr>
          <p:cNvPr id="6"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7" name="标题 1"/>
          <p:cNvSpPr>
            <a:spLocks noGrp="1"/>
          </p:cNvSpPr>
          <p:nvPr>
            <p:ph type="title"/>
          </p:nvPr>
        </p:nvSpPr>
        <p:spPr>
          <a:xfrm>
            <a:off x="190895" y="1643609"/>
            <a:ext cx="7886700" cy="1325563"/>
          </a:xfrm>
        </p:spPr>
        <p:txBody>
          <a:bodyPr>
            <a:normAutofit/>
          </a:bodyPr>
          <a:lstStyle/>
          <a:p>
            <a:r>
              <a:rPr lang="zh-CN" altLang="en-US" sz="3200" b="1">
                <a:solidFill>
                  <a:schemeClr val="accent1">
                    <a:lumMod val="50000"/>
                  </a:schemeClr>
                </a:solidFill>
                <a:latin typeface="+mn-ea"/>
                <a:ea typeface="+mn-ea"/>
              </a:rPr>
              <a:t>无监督学习</a:t>
            </a:r>
            <a:endParaRPr lang="zh-CN" altLang="en-US" sz="3200" b="1" dirty="0">
              <a:solidFill>
                <a:schemeClr val="accent1">
                  <a:lumMod val="50000"/>
                </a:schemeClr>
              </a:solidFill>
              <a:latin typeface="+mn-ea"/>
              <a:ea typeface="+mn-ea"/>
            </a:endParaRPr>
          </a:p>
        </p:txBody>
      </p:sp>
      <p:sp>
        <p:nvSpPr>
          <p:cNvPr id="8" name="内容占位符 2"/>
          <p:cNvSpPr txBox="1"/>
          <p:nvPr/>
        </p:nvSpPr>
        <p:spPr>
          <a:xfrm>
            <a:off x="489856" y="2820057"/>
            <a:ext cx="7806251" cy="3685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ja-JP" altLang="en-US" sz="2200">
                <a:ea typeface="等线" panose="02010600030101010101" pitchFamily="2" charset="-122"/>
              </a:rPr>
              <a:t>无监督学习的基本想法是对给定数据</a:t>
            </a:r>
            <a:r>
              <a:rPr lang="en-US" altLang="ja-JP" sz="2200">
                <a:ea typeface="等线" panose="02010600030101010101" pitchFamily="2" charset="-122"/>
              </a:rPr>
              <a:t> (</a:t>
            </a:r>
            <a:r>
              <a:rPr lang="ja-JP" altLang="en-US" sz="2200">
                <a:ea typeface="等线" panose="02010600030101010101" pitchFamily="2" charset="-122"/>
              </a:rPr>
              <a:t>矩阵数据</a:t>
            </a:r>
            <a:r>
              <a:rPr lang="en-US" altLang="ja-JP" sz="2200">
                <a:ea typeface="等线" panose="02010600030101010101" pitchFamily="2" charset="-122"/>
              </a:rPr>
              <a:t>) </a:t>
            </a:r>
            <a:r>
              <a:rPr lang="ja-JP" altLang="en-US" sz="2200">
                <a:ea typeface="等线" panose="02010600030101010101" pitchFamily="2" charset="-122"/>
              </a:rPr>
              <a:t>进行某种</a:t>
            </a:r>
            <a:r>
              <a:rPr lang="en-US" altLang="ja-JP" sz="2200">
                <a:ea typeface="等线" panose="02010600030101010101" pitchFamily="2" charset="-122"/>
              </a:rPr>
              <a:t>“</a:t>
            </a:r>
            <a:r>
              <a:rPr lang="ja-JP" altLang="en-US" sz="2200">
                <a:ea typeface="等线" panose="02010600030101010101" pitchFamily="2" charset="-122"/>
              </a:rPr>
              <a:t>压缩</a:t>
            </a:r>
            <a:r>
              <a:rPr lang="en-US" altLang="ja-JP" sz="2200">
                <a:ea typeface="等线" panose="02010600030101010101" pitchFamily="2" charset="-122"/>
              </a:rPr>
              <a:t>”, </a:t>
            </a:r>
            <a:r>
              <a:rPr lang="ja-JP" altLang="en-US" sz="2200">
                <a:ea typeface="等线" panose="02010600030101010101" pitchFamily="2" charset="-122"/>
              </a:rPr>
              <a:t>从而找到数据的潜在结构</a:t>
            </a:r>
            <a:endParaRPr lang="en-US" altLang="ja-JP" sz="2200">
              <a:ea typeface="等线" panose="02010600030101010101" pitchFamily="2" charset="-122"/>
            </a:endParaRPr>
          </a:p>
          <a:p>
            <a:pPr>
              <a:lnSpc>
                <a:spcPct val="150000"/>
              </a:lnSpc>
            </a:pPr>
            <a:r>
              <a:rPr lang="ja-JP" altLang="en-US" sz="2200">
                <a:ea typeface="等线" panose="02010600030101010101" pitchFamily="2" charset="-122"/>
              </a:rPr>
              <a:t>假定损失最小的压缩得到的结果就是最本质的结构</a:t>
            </a:r>
            <a:endParaRPr lang="en-GB" altLang="ja-JP" sz="2200">
              <a:ea typeface="等线" panose="02010600030101010101" pitchFamily="2" charset="-122"/>
            </a:endParaRPr>
          </a:p>
          <a:p>
            <a:endParaRPr lang="en-GB" altLang="ja-JP" sz="2000">
              <a:ea typeface="等线" panose="02010600030101010101" pitchFamily="2" charset="-122"/>
            </a:endParaRPr>
          </a:p>
          <a:p>
            <a:r>
              <a:rPr lang="zh-CN" altLang="en-US" sz="2200">
                <a:ea typeface="等线" panose="02010600030101010101" pitchFamily="2" charset="-122"/>
              </a:rPr>
              <a:t>同时考虑发掘数据的纵向与横向结构</a:t>
            </a:r>
            <a:r>
              <a:rPr lang="en-US" altLang="zh-CN" sz="2200">
                <a:ea typeface="等线" panose="02010600030101010101" pitchFamily="2" charset="-122"/>
              </a:rPr>
              <a:t>, </a:t>
            </a:r>
            <a:r>
              <a:rPr lang="zh-CN" altLang="en-US" sz="2200">
                <a:ea typeface="等线" panose="02010600030101010101" pitchFamily="2" charset="-122"/>
              </a:rPr>
              <a:t>假设数据</a:t>
            </a:r>
            <a:endParaRPr lang="en-US" altLang="zh-CN" sz="2200">
              <a:ea typeface="等线" panose="02010600030101010101" pitchFamily="2" charset="-122"/>
            </a:endParaRPr>
          </a:p>
          <a:p>
            <a:pPr marL="0" indent="0">
              <a:buFont typeface="Arial" panose="020B0604020202020204" pitchFamily="34" charset="0"/>
              <a:buNone/>
            </a:pPr>
            <a:r>
              <a:rPr lang="zh-CN" altLang="en-US" sz="2200">
                <a:ea typeface="等线" panose="02010600030101010101" pitchFamily="2" charset="-122"/>
              </a:rPr>
              <a:t>   由含有隐式结构的概率模型生成得到</a:t>
            </a:r>
            <a:r>
              <a:rPr lang="en-US" altLang="zh-CN" sz="2200">
                <a:ea typeface="等线" panose="02010600030101010101" pitchFamily="2" charset="-122"/>
              </a:rPr>
              <a:t>, </a:t>
            </a:r>
            <a:r>
              <a:rPr lang="zh-CN" altLang="en-US" sz="2200">
                <a:ea typeface="等线" panose="02010600030101010101" pitchFamily="2" charset="-122"/>
              </a:rPr>
              <a:t>从数据</a:t>
            </a:r>
            <a:endParaRPr lang="en-US" altLang="zh-CN" sz="2200">
              <a:ea typeface="等线" panose="02010600030101010101" pitchFamily="2" charset="-122"/>
            </a:endParaRPr>
          </a:p>
          <a:p>
            <a:pPr marL="0" indent="0">
              <a:buFont typeface="Arial" panose="020B0604020202020204" pitchFamily="34" charset="0"/>
              <a:buNone/>
            </a:pPr>
            <a:r>
              <a:rPr lang="zh-CN" altLang="en-US" sz="2200">
                <a:ea typeface="等线" panose="02010600030101010101" pitchFamily="2" charset="-122"/>
              </a:rPr>
              <a:t>   中学习该概率模型</a:t>
            </a:r>
            <a:endParaRPr lang="en-US" altLang="zh-CN" sz="2200">
              <a:ea typeface="等线" panose="02010600030101010101" pitchFamily="2" charset="-122"/>
            </a:endParaRPr>
          </a:p>
          <a:p>
            <a:pPr marL="0" indent="0">
              <a:buFont typeface="Arial" panose="020B0604020202020204" pitchFamily="34" charset="0"/>
              <a:buNone/>
            </a:pPr>
            <a:endParaRPr lang="en-US" altLang="zh-CN" sz="2000" dirty="0">
              <a:ea typeface="等线"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288947" y="2218348"/>
            <a:ext cx="4183790" cy="4105295"/>
          </a:xfrm>
          <a:prstGeom prst="rect">
            <a:avLst/>
          </a:prstGeom>
        </p:spPr>
      </p:pic>
      <p:sp>
        <p:nvSpPr>
          <p:cNvPr id="13" name="标题 1"/>
          <p:cNvSpPr txBox="1"/>
          <p:nvPr/>
        </p:nvSpPr>
        <p:spPr>
          <a:xfrm>
            <a:off x="298801" y="1911372"/>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教学安排</a:t>
            </a:r>
            <a:endParaRPr lang="zh-CN" altLang="en-US" sz="3200" b="1" dirty="0">
              <a:solidFill>
                <a:schemeClr val="accent1">
                  <a:lumMod val="50000"/>
                </a:schemeClr>
              </a:solidFill>
              <a:latin typeface="+mn-ea"/>
              <a:ea typeface="+mn-ea"/>
            </a:endParaRPr>
          </a:p>
        </p:txBody>
      </p:sp>
      <p:sp>
        <p:nvSpPr>
          <p:cNvPr id="12" name="Content Placeholder 15"/>
          <p:cNvSpPr txBox="1"/>
          <p:nvPr/>
        </p:nvSpPr>
        <p:spPr>
          <a:xfrm>
            <a:off x="628650" y="4948313"/>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sz="2100" dirty="0">
              <a:latin typeface="等线" panose="02010600030101010101" pitchFamily="2" charset="-122"/>
              <a:ea typeface="等线" panose="02010600030101010101" pitchFamily="2" charset="-122"/>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p:sp>
        <p:nvSpPr>
          <p:cNvPr id="8" name="Content Placeholder 15"/>
          <p:cNvSpPr>
            <a:spLocks noGrp="1"/>
          </p:cNvSpPr>
          <p:nvPr>
            <p:ph idx="1"/>
          </p:nvPr>
        </p:nvSpPr>
        <p:spPr>
          <a:xfrm>
            <a:off x="396770" y="3009960"/>
            <a:ext cx="3849565" cy="3537524"/>
          </a:xfrm>
        </p:spPr>
        <p:txBody>
          <a:bodyPr>
            <a:normAutofit/>
          </a:bodyPr>
          <a:lstStyle/>
          <a:p>
            <a:pPr>
              <a:lnSpc>
                <a:spcPct val="100000"/>
              </a:lnSpc>
            </a:pPr>
            <a:r>
              <a:rPr lang="zh-CN" altLang="en-US" sz="2400">
                <a:latin typeface="等线" panose="02010600030101010101" pitchFamily="2" charset="-122"/>
                <a:ea typeface="等线" panose="02010600030101010101" pitchFamily="2" charset="-122"/>
              </a:rPr>
              <a:t>第</a:t>
            </a:r>
            <a:r>
              <a:rPr lang="en-US" altLang="zh-CN" sz="2400">
                <a:latin typeface="等线" panose="02010600030101010101" pitchFamily="2" charset="-122"/>
                <a:ea typeface="等线" panose="02010600030101010101" pitchFamily="2" charset="-122"/>
              </a:rPr>
              <a:t>1-17</a:t>
            </a:r>
            <a:r>
              <a:rPr lang="zh-CN" altLang="en-US" sz="2400">
                <a:latin typeface="等线" panose="02010600030101010101" pitchFamily="2" charset="-122"/>
                <a:ea typeface="等线" panose="02010600030101010101" pitchFamily="2" charset="-122"/>
              </a:rPr>
              <a:t>周授课</a:t>
            </a:r>
            <a:endParaRPr lang="en-US" altLang="zh-CN" sz="2400" dirty="0">
              <a:latin typeface="等线" panose="02010600030101010101" pitchFamily="2" charset="-122"/>
              <a:ea typeface="等线" panose="02010600030101010101" pitchFamily="2" charset="-122"/>
            </a:endParaRPr>
          </a:p>
          <a:p>
            <a:pPr marL="0" indent="0">
              <a:lnSpc>
                <a:spcPct val="100000"/>
              </a:lnSpc>
              <a:buNone/>
            </a:pPr>
            <a:r>
              <a:rPr lang="en-US" altLang="zh-CN" sz="2400">
                <a:latin typeface="等线" panose="02010600030101010101" pitchFamily="2" charset="-122"/>
                <a:ea typeface="等线" panose="02010600030101010101" pitchFamily="2" charset="-122"/>
              </a:rPr>
              <a:t>    10.1</a:t>
            </a:r>
            <a:r>
              <a:rPr lang="zh-CN" altLang="en-US" sz="2400">
                <a:latin typeface="等线" panose="02010600030101010101" pitchFamily="2" charset="-122"/>
                <a:ea typeface="等线" panose="02010600030101010101" pitchFamily="2" charset="-122"/>
              </a:rPr>
              <a:t>假期放掉</a:t>
            </a:r>
            <a:r>
              <a:rPr lang="en-US" altLang="zh-CN" sz="2400">
                <a:latin typeface="等线" panose="02010600030101010101" pitchFamily="2" charset="-122"/>
                <a:ea typeface="等线" panose="02010600030101010101" pitchFamily="2" charset="-122"/>
              </a:rPr>
              <a:t>4</a:t>
            </a:r>
            <a:r>
              <a:rPr lang="zh-CN" altLang="en-US" sz="2400">
                <a:latin typeface="等线" panose="02010600030101010101" pitchFamily="2" charset="-122"/>
                <a:ea typeface="等线" panose="02010600030101010101" pitchFamily="2" charset="-122"/>
              </a:rPr>
              <a:t>学时，挪到</a:t>
            </a:r>
            <a:r>
              <a:rPr lang="en-US" altLang="zh-CN" sz="2400">
                <a:latin typeface="等线" panose="02010600030101010101" pitchFamily="2" charset="-122"/>
                <a:ea typeface="等线" panose="02010600030101010101" pitchFamily="2" charset="-122"/>
              </a:rPr>
              <a:t>17</a:t>
            </a:r>
            <a:r>
              <a:rPr lang="zh-CN" altLang="en-US" sz="2400">
                <a:latin typeface="等线" panose="02010600030101010101" pitchFamily="2" charset="-122"/>
                <a:ea typeface="等线" panose="02010600030101010101" pitchFamily="2" charset="-122"/>
              </a:rPr>
              <a:t>周，共授课</a:t>
            </a:r>
            <a:r>
              <a:rPr lang="en-US" altLang="zh-CN" sz="2400">
                <a:latin typeface="等线" panose="02010600030101010101" pitchFamily="2" charset="-122"/>
                <a:ea typeface="等线" panose="02010600030101010101" pitchFamily="2" charset="-122"/>
              </a:rPr>
              <a:t>48</a:t>
            </a:r>
            <a:r>
              <a:rPr lang="zh-CN" altLang="en-US" sz="2400">
                <a:latin typeface="等线" panose="02010600030101010101" pitchFamily="2" charset="-122"/>
                <a:ea typeface="等线" panose="02010600030101010101" pitchFamily="2" charset="-122"/>
              </a:rPr>
              <a:t>学时</a:t>
            </a:r>
            <a:endParaRPr lang="en-US" altLang="zh-CN" sz="2400" dirty="0">
              <a:latin typeface="等线" panose="02010600030101010101" pitchFamily="2" charset="-122"/>
              <a:ea typeface="等线" panose="02010600030101010101" pitchFamily="2" charset="-122"/>
            </a:endParaRPr>
          </a:p>
          <a:p>
            <a:pPr>
              <a:lnSpc>
                <a:spcPct val="100000"/>
              </a:lnSpc>
            </a:pPr>
            <a:endParaRPr lang="en-US" altLang="zh-CN" sz="2400" dirty="0">
              <a:latin typeface="等线" panose="02010600030101010101" pitchFamily="2" charset="-122"/>
              <a:ea typeface="等线" panose="02010600030101010101" pitchFamily="2" charset="-122"/>
            </a:endParaRPr>
          </a:p>
          <a:p>
            <a:pPr>
              <a:lnSpc>
                <a:spcPct val="100000"/>
              </a:lnSpc>
            </a:pPr>
            <a:r>
              <a:rPr lang="zh-CN" altLang="en-US" sz="2400" dirty="0">
                <a:latin typeface="等线" panose="02010600030101010101" pitchFamily="2" charset="-122"/>
                <a:ea typeface="等线" panose="02010600030101010101" pitchFamily="2" charset="-122"/>
              </a:rPr>
              <a:t>第</a:t>
            </a:r>
            <a:r>
              <a:rPr lang="en-US" altLang="zh-CN" sz="2400" dirty="0">
                <a:latin typeface="等线" panose="02010600030101010101" pitchFamily="2" charset="-122"/>
                <a:ea typeface="等线" panose="02010600030101010101" pitchFamily="2" charset="-122"/>
              </a:rPr>
              <a:t>18</a:t>
            </a:r>
            <a:r>
              <a:rPr lang="zh-CN" altLang="en-US" sz="2400" dirty="0">
                <a:latin typeface="等线" panose="02010600030101010101" pitchFamily="2" charset="-122"/>
                <a:ea typeface="等线" panose="02010600030101010101" pitchFamily="2" charset="-122"/>
              </a:rPr>
              <a:t>周</a:t>
            </a:r>
            <a:r>
              <a:rPr lang="en-US" altLang="zh-CN" sz="2400" dirty="0">
                <a:latin typeface="等线" panose="02010600030101010101" pitchFamily="2" charset="-122"/>
                <a:ea typeface="等线" panose="02010600030101010101" pitchFamily="2" charset="-122"/>
              </a:rPr>
              <a:t>: </a:t>
            </a:r>
            <a:r>
              <a:rPr lang="zh-CN" altLang="en-US" sz="2400" dirty="0">
                <a:latin typeface="等线" panose="02010600030101010101" pitchFamily="2" charset="-122"/>
                <a:ea typeface="等线" panose="02010600030101010101" pitchFamily="2" charset="-122"/>
              </a:rPr>
              <a:t>期末考试（闭卷）</a:t>
            </a:r>
            <a:endParaRPr lang="en-US" altLang="zh-CN" sz="2400" dirty="0">
              <a:latin typeface="等线" panose="02010600030101010101" pitchFamily="2" charset="-122"/>
              <a:ea typeface="等线" panose="02010600030101010101" pitchFamily="2" charset="-122"/>
            </a:endParaRPr>
          </a:p>
        </p:txBody>
      </p:sp>
      <p:sp>
        <p:nvSpPr>
          <p:cNvPr id="5" name="椭圆 4"/>
          <p:cNvSpPr/>
          <p:nvPr/>
        </p:nvSpPr>
        <p:spPr>
          <a:xfrm>
            <a:off x="5433578" y="2489750"/>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5467941" y="3303431"/>
            <a:ext cx="254614" cy="116195"/>
          </a:xfrm>
          <a:prstGeom prst="lin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6350000" y="3325719"/>
            <a:ext cx="242086" cy="106775"/>
          </a:xfrm>
          <a:prstGeom prst="lin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8" name="椭圆 17"/>
          <p:cNvSpPr/>
          <p:nvPr/>
        </p:nvSpPr>
        <p:spPr>
          <a:xfrm>
            <a:off x="6315553" y="2489750"/>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302502" y="2679410"/>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313884" y="2880024"/>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323193" y="3069730"/>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313884" y="3446150"/>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313884" y="3631105"/>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6323193" y="3814900"/>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323193" y="4020849"/>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302502" y="4188544"/>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306444" y="4379600"/>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310836" y="4590138"/>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320145" y="4773933"/>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320145" y="4979882"/>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299454" y="5147577"/>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303396" y="5338633"/>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300923" y="5529689"/>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433578" y="2670825"/>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424710" y="3445152"/>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5411659" y="3634812"/>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423041" y="3835426"/>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432350" y="4025132"/>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424710" y="4193953"/>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411659" y="4383613"/>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423041" y="4584227"/>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5432350" y="4773933"/>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415401" y="4949709"/>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402350" y="5139369"/>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413732" y="5339983"/>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423041" y="5529689"/>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430418" y="3056024"/>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451725" y="2876831"/>
            <a:ext cx="310896" cy="2377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715710" y="4539954"/>
            <a:ext cx="2258367" cy="1965512"/>
          </a:xfrm>
          <a:prstGeom prst="rect">
            <a:avLst/>
          </a:prstGeom>
        </p:spPr>
      </p:pic>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9" name="标题 1"/>
          <p:cNvSpPr txBox="1"/>
          <p:nvPr/>
        </p:nvSpPr>
        <p:spPr>
          <a:xfrm>
            <a:off x="190895" y="164360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无监督学习</a:t>
            </a:r>
            <a:endParaRPr lang="zh-CN" altLang="en-US" sz="3200" b="1" dirty="0">
              <a:solidFill>
                <a:schemeClr val="accent1">
                  <a:lumMod val="50000"/>
                </a:schemeClr>
              </a:solidFill>
              <a:latin typeface="+mn-ea"/>
              <a:ea typeface="+mn-ea"/>
            </a:endParaRPr>
          </a:p>
        </p:txBody>
      </p:sp>
      <p:sp>
        <p:nvSpPr>
          <p:cNvPr id="6" name="内容占位符 2"/>
          <p:cNvSpPr>
            <a:spLocks noGrp="1"/>
          </p:cNvSpPr>
          <p:nvPr>
            <p:ph idx="1"/>
          </p:nvPr>
        </p:nvSpPr>
        <p:spPr>
          <a:xfrm>
            <a:off x="489856" y="2820057"/>
            <a:ext cx="7806251" cy="3685410"/>
          </a:xfrm>
        </p:spPr>
        <p:txBody>
          <a:bodyPr/>
          <a:lstStyle/>
          <a:p>
            <a:pPr>
              <a:lnSpc>
                <a:spcPct val="150000"/>
              </a:lnSpc>
            </a:pPr>
            <a:r>
              <a:rPr lang="ja-JP" altLang="en-US" sz="2200">
                <a:ea typeface="等线" panose="02010600030101010101" pitchFamily="2" charset="-122"/>
              </a:rPr>
              <a:t>无</a:t>
            </a:r>
            <a:r>
              <a:rPr lang="ja-JP" altLang="en-US" sz="2200" dirty="0">
                <a:ea typeface="等线" panose="02010600030101010101" pitchFamily="2" charset="-122"/>
              </a:rPr>
              <a:t>监督学习的基本想法是对</a:t>
            </a:r>
            <a:r>
              <a:rPr lang="ja-JP" altLang="en-US" sz="2200">
                <a:ea typeface="等线" panose="02010600030101010101" pitchFamily="2" charset="-122"/>
              </a:rPr>
              <a:t>给定数据</a:t>
            </a:r>
            <a:r>
              <a:rPr lang="en-US" altLang="ja-JP" sz="2200" dirty="0">
                <a:ea typeface="等线" panose="02010600030101010101" pitchFamily="2" charset="-122"/>
              </a:rPr>
              <a:t> (</a:t>
            </a:r>
            <a:r>
              <a:rPr lang="ja-JP" altLang="en-US" sz="2200">
                <a:ea typeface="等线" panose="02010600030101010101" pitchFamily="2" charset="-122"/>
              </a:rPr>
              <a:t>矩阵数据</a:t>
            </a:r>
            <a:r>
              <a:rPr lang="en-US" altLang="ja-JP" sz="2200" dirty="0">
                <a:ea typeface="等线" panose="02010600030101010101" pitchFamily="2" charset="-122"/>
              </a:rPr>
              <a:t>) </a:t>
            </a:r>
            <a:r>
              <a:rPr lang="ja-JP" altLang="en-US" sz="2200">
                <a:ea typeface="等线" panose="02010600030101010101" pitchFamily="2" charset="-122"/>
              </a:rPr>
              <a:t>进行某种</a:t>
            </a:r>
            <a:r>
              <a:rPr lang="en-US" altLang="ja-JP" sz="2200" dirty="0">
                <a:ea typeface="等线" panose="02010600030101010101" pitchFamily="2" charset="-122"/>
              </a:rPr>
              <a:t>“</a:t>
            </a:r>
            <a:r>
              <a:rPr lang="ja-JP" altLang="en-US" sz="2200">
                <a:ea typeface="等线" panose="02010600030101010101" pitchFamily="2" charset="-122"/>
              </a:rPr>
              <a:t>压缩</a:t>
            </a:r>
            <a:r>
              <a:rPr lang="en-US" altLang="ja-JP" sz="2200" dirty="0">
                <a:ea typeface="等线" panose="02010600030101010101" pitchFamily="2" charset="-122"/>
              </a:rPr>
              <a:t>”, </a:t>
            </a:r>
            <a:r>
              <a:rPr lang="ja-JP" altLang="en-US" sz="2200">
                <a:ea typeface="等线" panose="02010600030101010101" pitchFamily="2" charset="-122"/>
              </a:rPr>
              <a:t>从而找到数据</a:t>
            </a:r>
            <a:r>
              <a:rPr lang="ja-JP" altLang="en-US" sz="2200" dirty="0">
                <a:ea typeface="等线" panose="02010600030101010101" pitchFamily="2" charset="-122"/>
              </a:rPr>
              <a:t>的</a:t>
            </a:r>
            <a:r>
              <a:rPr lang="ja-JP" altLang="en-US" sz="2200">
                <a:ea typeface="等线" panose="02010600030101010101" pitchFamily="2" charset="-122"/>
              </a:rPr>
              <a:t>潜在结构</a:t>
            </a:r>
            <a:endParaRPr lang="en-US" altLang="ja-JP" sz="2200" dirty="0">
              <a:ea typeface="等线" panose="02010600030101010101" pitchFamily="2" charset="-122"/>
            </a:endParaRPr>
          </a:p>
          <a:p>
            <a:pPr>
              <a:lnSpc>
                <a:spcPct val="150000"/>
              </a:lnSpc>
            </a:pPr>
            <a:r>
              <a:rPr lang="ja-JP" altLang="en-US" sz="2200">
                <a:ea typeface="等线" panose="02010600030101010101" pitchFamily="2" charset="-122"/>
              </a:rPr>
              <a:t>假定</a:t>
            </a:r>
            <a:r>
              <a:rPr lang="ja-JP" altLang="en-US" sz="2200" dirty="0">
                <a:ea typeface="等线" panose="02010600030101010101" pitchFamily="2" charset="-122"/>
              </a:rPr>
              <a:t>损失最小的压缩得到的结果就是最本质</a:t>
            </a:r>
            <a:r>
              <a:rPr lang="ja-JP" altLang="en-US" sz="2200">
                <a:ea typeface="等线" panose="02010600030101010101" pitchFamily="2" charset="-122"/>
              </a:rPr>
              <a:t>的结构</a:t>
            </a:r>
            <a:endParaRPr lang="en-GB" altLang="ja-JP" sz="2200" dirty="0">
              <a:ea typeface="等线" panose="02010600030101010101" pitchFamily="2" charset="-122"/>
            </a:endParaRPr>
          </a:p>
          <a:p>
            <a:endParaRPr lang="en-GB" altLang="ja-JP" sz="2000" dirty="0">
              <a:ea typeface="等线" panose="02010600030101010101" pitchFamily="2" charset="-122"/>
            </a:endParaRPr>
          </a:p>
          <a:p>
            <a:r>
              <a:rPr lang="zh-CN" altLang="en-US" sz="2200" dirty="0">
                <a:ea typeface="等线" panose="02010600030101010101" pitchFamily="2" charset="-122"/>
              </a:rPr>
              <a:t>同时考虑发掘数据的纵向与横向结构</a:t>
            </a:r>
            <a:r>
              <a:rPr lang="en-US" altLang="zh-CN" sz="2200" dirty="0">
                <a:ea typeface="等线" panose="02010600030101010101" pitchFamily="2" charset="-122"/>
              </a:rPr>
              <a:t>, </a:t>
            </a:r>
            <a:r>
              <a:rPr lang="zh-CN" altLang="en-US" sz="2200" dirty="0">
                <a:ea typeface="等线" panose="02010600030101010101" pitchFamily="2" charset="-122"/>
              </a:rPr>
              <a:t>假设数据</a:t>
            </a:r>
            <a:endParaRPr lang="en-US" altLang="zh-CN" sz="2200" dirty="0">
              <a:ea typeface="等线" panose="02010600030101010101" pitchFamily="2" charset="-122"/>
            </a:endParaRPr>
          </a:p>
          <a:p>
            <a:pPr marL="0" indent="0">
              <a:buNone/>
            </a:pPr>
            <a:r>
              <a:rPr lang="zh-CN" altLang="en-US" sz="2200" dirty="0">
                <a:ea typeface="等线" panose="02010600030101010101" pitchFamily="2" charset="-122"/>
              </a:rPr>
              <a:t>   由含有隐式结构的概率模型生成得到</a:t>
            </a:r>
            <a:r>
              <a:rPr lang="en-US" altLang="zh-CN" sz="2200" dirty="0">
                <a:ea typeface="等线" panose="02010600030101010101" pitchFamily="2" charset="-122"/>
              </a:rPr>
              <a:t>, </a:t>
            </a:r>
            <a:r>
              <a:rPr lang="zh-CN" altLang="en-US" sz="2200" dirty="0">
                <a:ea typeface="等线" panose="02010600030101010101" pitchFamily="2" charset="-122"/>
              </a:rPr>
              <a:t>从数据</a:t>
            </a:r>
            <a:endParaRPr lang="en-US" altLang="zh-CN" sz="2200" dirty="0">
              <a:ea typeface="等线" panose="02010600030101010101" pitchFamily="2" charset="-122"/>
            </a:endParaRPr>
          </a:p>
          <a:p>
            <a:pPr marL="0" indent="0">
              <a:buNone/>
            </a:pPr>
            <a:r>
              <a:rPr lang="zh-CN" altLang="en-US" sz="2200" dirty="0">
                <a:ea typeface="等线" panose="02010600030101010101" pitchFamily="2" charset="-122"/>
              </a:rPr>
              <a:t>   中学习该概率模型</a:t>
            </a:r>
            <a:endParaRPr lang="en-US" altLang="zh-CN" sz="2200" dirty="0">
              <a:ea typeface="等线" panose="02010600030101010101" pitchFamily="2" charset="-122"/>
            </a:endParaRPr>
          </a:p>
          <a:p>
            <a:pPr marL="0" indent="0">
              <a:buNone/>
            </a:pPr>
            <a:endParaRPr lang="en-US" altLang="zh-CN" sz="2000" dirty="0">
              <a:ea typeface="等线"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5513" y="1539974"/>
            <a:ext cx="7886700" cy="1325563"/>
          </a:xfrm>
        </p:spPr>
        <p:txBody>
          <a:bodyPr>
            <a:normAutofit/>
          </a:bodyPr>
          <a:lstStyle/>
          <a:p>
            <a:r>
              <a:rPr lang="zh-CN" altLang="en-US" sz="3200" b="1">
                <a:solidFill>
                  <a:schemeClr val="accent1">
                    <a:lumMod val="50000"/>
                  </a:schemeClr>
                </a:solidFill>
                <a:latin typeface="+mn-ea"/>
                <a:ea typeface="+mn-ea"/>
              </a:rPr>
              <a:t>无监督学习三要素</a:t>
            </a:r>
            <a:endParaRPr lang="zh-CN" altLang="en-US" sz="3200" b="1" dirty="0">
              <a:solidFill>
                <a:schemeClr val="accent1">
                  <a:lumMod val="50000"/>
                </a:schemeClr>
              </a:solidFill>
              <a:latin typeface="+mn-ea"/>
              <a:ea typeface="+mn-ea"/>
            </a:endParaRPr>
          </a:p>
        </p:txBody>
      </p:sp>
      <p:sp>
        <p:nvSpPr>
          <p:cNvPr id="3" name="内容占位符 2"/>
          <p:cNvSpPr>
            <a:spLocks noGrp="1"/>
          </p:cNvSpPr>
          <p:nvPr>
            <p:ph idx="1"/>
          </p:nvPr>
        </p:nvSpPr>
        <p:spPr>
          <a:xfrm>
            <a:off x="272729" y="3035808"/>
            <a:ext cx="8675758" cy="3478040"/>
          </a:xfrm>
        </p:spPr>
        <p:txBody>
          <a:bodyPr/>
          <a:lstStyle/>
          <a:p>
            <a:r>
              <a:rPr lang="ja-JP" altLang="en-GB" sz="2200" dirty="0">
                <a:ea typeface="等线" panose="02010600030101010101" pitchFamily="2" charset="-122"/>
              </a:rPr>
              <a:t>模型</a:t>
            </a:r>
            <a:endParaRPr lang="en-GB" altLang="ja-JP" sz="2200" dirty="0">
              <a:ea typeface="等线" panose="02010600030101010101" pitchFamily="2" charset="-122"/>
            </a:endParaRPr>
          </a:p>
          <a:p>
            <a:pPr lvl="1"/>
            <a:r>
              <a:rPr lang="ja-JP" altLang="en-US" sz="2000" dirty="0">
                <a:ea typeface="等线" panose="02010600030101010101" pitchFamily="2" charset="-122"/>
              </a:rPr>
              <a:t>函数</a:t>
            </a:r>
            <a:r>
              <a:rPr lang="en-GB" altLang="ja-JP" dirty="0">
                <a:ea typeface="等线" panose="02010600030101010101" pitchFamily="2" charset="-122"/>
              </a:rPr>
              <a:t>	</a:t>
            </a:r>
            <a:r>
              <a:rPr lang="zh-CN" altLang="en-US" dirty="0">
                <a:ea typeface="等线" panose="02010600030101010101" pitchFamily="2" charset="-122"/>
              </a:rPr>
              <a:t>       </a:t>
            </a:r>
            <a:r>
              <a:rPr lang="en-US" altLang="zh-CN" dirty="0">
                <a:ea typeface="等线" panose="02010600030101010101" pitchFamily="2" charset="-122"/>
              </a:rPr>
              <a:t>, </a:t>
            </a:r>
            <a:r>
              <a:rPr lang="ja-JP" altLang="en-US" sz="2000">
                <a:ea typeface="等线" panose="02010600030101010101" pitchFamily="2" charset="-122"/>
              </a:rPr>
              <a:t>条件概率</a:t>
            </a:r>
            <a:r>
              <a:rPr lang="ja-JP" altLang="en-US" sz="2000" dirty="0">
                <a:ea typeface="等线" panose="02010600030101010101" pitchFamily="2" charset="-122"/>
              </a:rPr>
              <a:t>分布</a:t>
            </a:r>
            <a:r>
              <a:rPr lang="en-GB" altLang="ja-JP" dirty="0">
                <a:ea typeface="等线" panose="02010600030101010101" pitchFamily="2" charset="-122"/>
              </a:rPr>
              <a:t>	</a:t>
            </a:r>
            <a:r>
              <a:rPr lang="zh-CN" altLang="en-US" dirty="0">
                <a:ea typeface="等线" panose="02010600030101010101" pitchFamily="2" charset="-122"/>
              </a:rPr>
              <a:t>      </a:t>
            </a:r>
            <a:r>
              <a:rPr lang="en-US" altLang="zh-CN" dirty="0">
                <a:ea typeface="等线" panose="02010600030101010101" pitchFamily="2" charset="-122"/>
              </a:rPr>
              <a:t>, </a:t>
            </a:r>
            <a:r>
              <a:rPr lang="ja-JP" altLang="en-GB" sz="2000">
                <a:ea typeface="等线" panose="02010600030101010101" pitchFamily="2" charset="-122"/>
              </a:rPr>
              <a:t>或</a:t>
            </a:r>
            <a:r>
              <a:rPr lang="ja-JP" altLang="en-US" sz="2000" dirty="0">
                <a:ea typeface="等线" panose="02010600030101010101" pitchFamily="2" charset="-122"/>
              </a:rPr>
              <a:t>条件概率分布</a:t>
            </a:r>
            <a:endParaRPr lang="en-GB" altLang="ja-JP" sz="2000" dirty="0">
              <a:ea typeface="等线" panose="02010600030101010101" pitchFamily="2" charset="-122"/>
            </a:endParaRPr>
          </a:p>
          <a:p>
            <a:r>
              <a:rPr lang="ja-JP" altLang="en-US" sz="2200" dirty="0">
                <a:ea typeface="等线" panose="02010600030101010101" pitchFamily="2" charset="-122"/>
              </a:rPr>
              <a:t>策略</a:t>
            </a:r>
            <a:endParaRPr lang="en-GB" altLang="ja-JP" sz="2200" dirty="0">
              <a:ea typeface="等线" panose="02010600030101010101" pitchFamily="2" charset="-122"/>
            </a:endParaRPr>
          </a:p>
          <a:p>
            <a:pPr lvl="1"/>
            <a:r>
              <a:rPr lang="ja-JP" altLang="en-US" sz="2000" dirty="0">
                <a:ea typeface="等线" panose="02010600030101010101" pitchFamily="2" charset="-122"/>
              </a:rPr>
              <a:t>目标函数的优化</a:t>
            </a:r>
            <a:endParaRPr lang="en-GB" altLang="ja-JP" dirty="0">
              <a:ea typeface="等线" panose="02010600030101010101" pitchFamily="2" charset="-122"/>
            </a:endParaRPr>
          </a:p>
          <a:p>
            <a:r>
              <a:rPr lang="ja-JP" altLang="en-US" sz="2200" dirty="0">
                <a:ea typeface="等线" panose="02010600030101010101" pitchFamily="2" charset="-122"/>
              </a:rPr>
              <a:t>算法</a:t>
            </a:r>
            <a:endParaRPr lang="en-GB" altLang="ja-JP" sz="2200" dirty="0">
              <a:ea typeface="等线" panose="02010600030101010101" pitchFamily="2" charset="-122"/>
            </a:endParaRPr>
          </a:p>
          <a:p>
            <a:pPr lvl="1"/>
            <a:r>
              <a:rPr lang="ja-JP" altLang="en-US" sz="2000">
                <a:ea typeface="等线" panose="02010600030101010101" pitchFamily="2" charset="-122"/>
              </a:rPr>
              <a:t>迭代算法</a:t>
            </a:r>
            <a:r>
              <a:rPr lang="en-US" altLang="zh-CN" sz="2000" dirty="0">
                <a:ea typeface="等线" panose="02010600030101010101" pitchFamily="2" charset="-122"/>
              </a:rPr>
              <a:t>, </a:t>
            </a:r>
            <a:r>
              <a:rPr lang="ja-JP" altLang="en-US" sz="2000">
                <a:ea typeface="等线" panose="02010600030101010101" pitchFamily="2" charset="-122"/>
              </a:rPr>
              <a:t>通过</a:t>
            </a:r>
            <a:r>
              <a:rPr lang="ja-JP" altLang="en-US" sz="2000" dirty="0">
                <a:ea typeface="等线" panose="02010600030101010101" pitchFamily="2" charset="-122"/>
              </a:rPr>
              <a:t>迭代达到对目标函数的最优化</a:t>
            </a:r>
            <a:endParaRPr lang="en-GB" altLang="zh-CN" sz="2000" dirty="0">
              <a:ea typeface="等线" panose="02010600030101010101" pitchFamily="2" charset="-122"/>
            </a:endParaRPr>
          </a:p>
        </p:txBody>
      </p:sp>
      <mc:AlternateContent xmlns:mc="http://schemas.openxmlformats.org/markup-compatibility/2006">
        <mc:Choice xmlns:a14="http://schemas.microsoft.com/office/drawing/2010/main" Requires="a14">
          <p:sp>
            <p:nvSpPr>
              <p:cNvPr id="9" name="文本框 8"/>
              <p:cNvSpPr txBox="1"/>
              <p:nvPr/>
            </p:nvSpPr>
            <p:spPr>
              <a:xfrm>
                <a:off x="1448873" y="3429000"/>
                <a:ext cx="135580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zh-CN" altLang="en-US"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1448873" y="3429000"/>
                <a:ext cx="1355804" cy="369332"/>
              </a:xfrm>
              <a:prstGeom prst="rect">
                <a:avLst/>
              </a:prstGeom>
              <a:blipFill rotWithShape="1">
                <a:blip r:embed="rId1"/>
                <a:stretch>
                  <a:fillRect l="-32" r="38" b="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7255730" y="3429000"/>
                <a:ext cx="1027310"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GB" altLang="zh-CN" sz="1800" i="1" smtClean="0">
                              <a:latin typeface="Cambria Math" panose="02040503050406030204" pitchFamily="18" charset="0"/>
                              <a:ea typeface="等线" panose="02010600030101010101" pitchFamily="2" charset="-122"/>
                            </a:rPr>
                          </m:ctrlPr>
                        </m:sSubPr>
                        <m:e>
                          <m:r>
                            <a:rPr lang="en-US" altLang="zh-CN" sz="1800" i="1">
                              <a:latin typeface="Cambria Math" panose="02040503050406030204" pitchFamily="18" charset="0"/>
                              <a:ea typeface="等线" panose="02010600030101010101" pitchFamily="2" charset="-122"/>
                            </a:rPr>
                            <m:t>𝑃</m:t>
                          </m:r>
                        </m:e>
                        <m:sub>
                          <m:r>
                            <a:rPr lang="zh-CN" altLang="en-GB" sz="1800" i="1">
                              <a:latin typeface="Cambria Math" panose="02040503050406030204" pitchFamily="18" charset="0"/>
                              <a:ea typeface="等线" panose="02010600030101010101" pitchFamily="2" charset="-122"/>
                            </a:rPr>
                            <m:t>𝜃</m:t>
                          </m:r>
                        </m:sub>
                      </m:sSub>
                      <m:d>
                        <m:dPr>
                          <m:ctrlPr>
                            <a:rPr lang="en-US" altLang="zh-CN" sz="1800" i="1">
                              <a:latin typeface="Cambria Math" panose="02040503050406030204" pitchFamily="18" charset="0"/>
                              <a:ea typeface="等线" panose="02010600030101010101" pitchFamily="2" charset="-122"/>
                            </a:rPr>
                          </m:ctrlPr>
                        </m:dPr>
                        <m:e>
                          <m:r>
                            <a:rPr lang="en-US" altLang="zh-CN" sz="1800" i="1">
                              <a:latin typeface="Cambria Math" panose="02040503050406030204" pitchFamily="18" charset="0"/>
                              <a:ea typeface="等线" panose="02010600030101010101" pitchFamily="2" charset="-122"/>
                            </a:rPr>
                            <m:t>𝑥</m:t>
                          </m:r>
                        </m:e>
                        <m:e>
                          <m:r>
                            <a:rPr lang="en-US" altLang="zh-CN" sz="1800" i="1">
                              <a:latin typeface="Cambria Math" panose="02040503050406030204" pitchFamily="18" charset="0"/>
                              <a:ea typeface="等线" panose="02010600030101010101" pitchFamily="2" charset="-122"/>
                            </a:rPr>
                            <m:t>𝑧</m:t>
                          </m:r>
                        </m:e>
                      </m:d>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7255730" y="3429000"/>
                <a:ext cx="1027310" cy="369332"/>
              </a:xfrm>
              <a:prstGeom prst="rect">
                <a:avLst/>
              </a:prstGeom>
              <a:blipFill rotWithShape="1">
                <a:blip r:embed="rId2"/>
                <a:stretch>
                  <a:fillRect l="-21" r="10" b="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4356858" y="3432048"/>
                <a:ext cx="1027310"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GB" altLang="zh-CN" sz="1800" i="1" smtClean="0">
                              <a:latin typeface="Cambria Math" panose="02040503050406030204" pitchFamily="18" charset="0"/>
                              <a:ea typeface="等线" panose="02010600030101010101" pitchFamily="2" charset="-122"/>
                            </a:rPr>
                          </m:ctrlPr>
                        </m:sSubPr>
                        <m:e>
                          <m:r>
                            <a:rPr lang="en-US" altLang="zh-CN" sz="1800" i="1">
                              <a:latin typeface="Cambria Math" panose="02040503050406030204" pitchFamily="18" charset="0"/>
                              <a:ea typeface="等线" panose="02010600030101010101" pitchFamily="2" charset="-122"/>
                            </a:rPr>
                            <m:t>𝑃</m:t>
                          </m:r>
                        </m:e>
                        <m:sub>
                          <m:r>
                            <a:rPr lang="zh-CN" altLang="en-GB" sz="1800" i="1">
                              <a:latin typeface="Cambria Math" panose="02040503050406030204" pitchFamily="18" charset="0"/>
                              <a:ea typeface="等线" panose="02010600030101010101" pitchFamily="2" charset="-122"/>
                            </a:rPr>
                            <m:t>𝜃</m:t>
                          </m:r>
                        </m:sub>
                      </m:sSub>
                      <m:d>
                        <m:dPr>
                          <m:ctrlPr>
                            <a:rPr lang="en-US" altLang="zh-CN" sz="1800" i="1">
                              <a:latin typeface="Cambria Math" panose="02040503050406030204" pitchFamily="18" charset="0"/>
                              <a:ea typeface="等线" panose="02010600030101010101" pitchFamily="2" charset="-122"/>
                            </a:rPr>
                          </m:ctrlPr>
                        </m:dPr>
                        <m:e>
                          <m:r>
                            <a:rPr lang="en-US" altLang="zh-CN" sz="1800" b="0" i="1" smtClean="0">
                              <a:latin typeface="Cambria Math" panose="02040503050406030204" pitchFamily="18" charset="0"/>
                              <a:ea typeface="等线" panose="02010600030101010101" pitchFamily="2" charset="-122"/>
                            </a:rPr>
                            <m:t>𝑧</m:t>
                          </m:r>
                        </m:e>
                        <m:e>
                          <m:r>
                            <a:rPr lang="en-US" altLang="zh-CN" sz="1800" b="0" i="1" smtClean="0">
                              <a:latin typeface="Cambria Math" panose="02040503050406030204" pitchFamily="18" charset="0"/>
                              <a:ea typeface="等线" panose="02010600030101010101" pitchFamily="2" charset="-122"/>
                            </a:rPr>
                            <m:t>𝑥</m:t>
                          </m:r>
                        </m:e>
                      </m:d>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4356858" y="3432048"/>
                <a:ext cx="1027310" cy="369332"/>
              </a:xfrm>
              <a:prstGeom prst="rect">
                <a:avLst/>
              </a:prstGeom>
              <a:blipFill rotWithShape="1">
                <a:blip r:embed="rId3"/>
                <a:stretch>
                  <a:fillRect l="-12" t="-138" b="73"/>
                </a:stretch>
              </a:blipFill>
            </p:spPr>
            <p:txBody>
              <a:bodyPr/>
              <a:lstStyle/>
              <a:p>
                <a:r>
                  <a:rPr lang="zh-CN" altLang="en-US">
                    <a:noFill/>
                  </a:rPr>
                  <a:t> </a:t>
                </a:r>
              </a:p>
            </p:txBody>
          </p:sp>
        </mc:Fallback>
      </mc:AlternateContent>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028" y="1643609"/>
            <a:ext cx="7886700" cy="1325563"/>
          </a:xfrm>
        </p:spPr>
        <p:txBody>
          <a:bodyPr>
            <a:normAutofit/>
          </a:bodyPr>
          <a:lstStyle/>
          <a:p>
            <a:r>
              <a:rPr lang="ja-JP" altLang="en-US" sz="3200" b="1">
                <a:solidFill>
                  <a:schemeClr val="accent1">
                    <a:lumMod val="50000"/>
                  </a:schemeClr>
                </a:solidFill>
                <a:latin typeface="等线" panose="02010600030101010101" pitchFamily="2" charset="-122"/>
                <a:ea typeface="等线" panose="02010600030101010101" pitchFamily="2" charset="-122"/>
              </a:rPr>
              <a:t>聚类 </a:t>
            </a:r>
            <a:r>
              <a:rPr lang="en-US" altLang="ja-JP" sz="3200" b="1" dirty="0">
                <a:solidFill>
                  <a:schemeClr val="accent1">
                    <a:lumMod val="50000"/>
                  </a:schemeClr>
                </a:solidFill>
                <a:latin typeface="等线" panose="02010600030101010101" pitchFamily="2" charset="-122"/>
                <a:ea typeface="等线" panose="02010600030101010101" pitchFamily="2" charset="-122"/>
              </a:rPr>
              <a:t>(clustering</a:t>
            </a:r>
            <a:r>
              <a:rPr lang="ja-JP" altLang="en-US" sz="3200" b="1">
                <a:solidFill>
                  <a:schemeClr val="accent1">
                    <a:lumMod val="50000"/>
                  </a:schemeClr>
                </a:solidFill>
                <a:latin typeface="等线" panose="02010600030101010101" pitchFamily="2" charset="-122"/>
                <a:ea typeface="等线" panose="02010600030101010101" pitchFamily="2" charset="-122"/>
              </a:rPr>
              <a:t>）</a:t>
            </a:r>
            <a:endParaRPr lang="zh-CN" altLang="en-US" sz="3200" b="1" dirty="0">
              <a:solidFill>
                <a:schemeClr val="accent1">
                  <a:lumMod val="50000"/>
                </a:schemeClr>
              </a:solidFill>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a:xfrm>
            <a:off x="516355" y="2566416"/>
            <a:ext cx="8158253" cy="3974168"/>
          </a:xfrm>
        </p:spPr>
        <p:txBody>
          <a:bodyPr>
            <a:normAutofit/>
          </a:bodyPr>
          <a:lstStyle/>
          <a:p>
            <a:pPr>
              <a:lnSpc>
                <a:spcPct val="150000"/>
              </a:lnSpc>
            </a:pPr>
            <a:r>
              <a:rPr lang="ja-JP" altLang="en-US" sz="2200">
                <a:ea typeface="等线" panose="02010600030101010101" pitchFamily="2" charset="-122"/>
              </a:rPr>
              <a:t>聚类是</a:t>
            </a:r>
            <a:r>
              <a:rPr lang="ja-JP" altLang="en-US" sz="2200" dirty="0">
                <a:ea typeface="等线" panose="02010600030101010101" pitchFamily="2" charset="-122"/>
              </a:rPr>
              <a:t>将样本集合中相似</a:t>
            </a:r>
            <a:r>
              <a:rPr lang="ja-JP" altLang="en-US" sz="2200">
                <a:ea typeface="等线" panose="02010600030101010101" pitchFamily="2" charset="-122"/>
              </a:rPr>
              <a:t>的样本</a:t>
            </a:r>
            <a:r>
              <a:rPr lang="en-US" altLang="ja-JP" sz="2200" dirty="0">
                <a:ea typeface="等线" panose="02010600030101010101" pitchFamily="2" charset="-122"/>
              </a:rPr>
              <a:t> (</a:t>
            </a:r>
            <a:r>
              <a:rPr lang="ja-JP" altLang="en-US" sz="2200">
                <a:ea typeface="等线" panose="02010600030101010101" pitchFamily="2" charset="-122"/>
              </a:rPr>
              <a:t>实例</a:t>
            </a:r>
            <a:r>
              <a:rPr lang="en-US" altLang="ja-JP" sz="2200" dirty="0">
                <a:ea typeface="等线" panose="02010600030101010101" pitchFamily="2" charset="-122"/>
              </a:rPr>
              <a:t>) </a:t>
            </a:r>
            <a:r>
              <a:rPr lang="ja-JP" altLang="en-US" sz="2200">
                <a:ea typeface="等线" panose="02010600030101010101" pitchFamily="2" charset="-122"/>
              </a:rPr>
              <a:t>分配</a:t>
            </a:r>
            <a:r>
              <a:rPr lang="ja-JP" altLang="en-US" sz="2200" dirty="0">
                <a:ea typeface="等线" panose="02010600030101010101" pitchFamily="2" charset="-122"/>
              </a:rPr>
              <a:t>到相同</a:t>
            </a:r>
            <a:r>
              <a:rPr lang="ja-JP" altLang="en-US" sz="2200">
                <a:ea typeface="等线" panose="02010600030101010101" pitchFamily="2" charset="-122"/>
              </a:rPr>
              <a:t>的</a:t>
            </a:r>
            <a:r>
              <a:rPr lang="ja-JP" altLang="en-US" sz="2200" b="1">
                <a:solidFill>
                  <a:srgbClr val="4472C4"/>
                </a:solidFill>
                <a:ea typeface="等线" panose="02010600030101010101" pitchFamily="2" charset="-122"/>
              </a:rPr>
              <a:t>类</a:t>
            </a:r>
            <a:r>
              <a:rPr lang="en-US" altLang="zh-CN" sz="2200" dirty="0">
                <a:ea typeface="等线" panose="02010600030101010101" pitchFamily="2" charset="-122"/>
              </a:rPr>
              <a:t>, </a:t>
            </a:r>
            <a:r>
              <a:rPr lang="ja-JP" altLang="en-US" sz="2200">
                <a:ea typeface="等线" panose="02010600030101010101" pitchFamily="2" charset="-122"/>
              </a:rPr>
              <a:t>不</a:t>
            </a:r>
            <a:r>
              <a:rPr lang="ja-JP" altLang="en-US" sz="2200" dirty="0">
                <a:ea typeface="等线" panose="02010600030101010101" pitchFamily="2" charset="-122"/>
              </a:rPr>
              <a:t>相似的样本分配到不同</a:t>
            </a:r>
            <a:r>
              <a:rPr lang="ja-JP" altLang="en-US" sz="2200">
                <a:ea typeface="等线" panose="02010600030101010101" pitchFamily="2" charset="-122"/>
              </a:rPr>
              <a:t>的</a:t>
            </a:r>
            <a:r>
              <a:rPr lang="ja-JP" altLang="en-US" sz="2200" b="1">
                <a:solidFill>
                  <a:srgbClr val="4472C4"/>
                </a:solidFill>
                <a:ea typeface="等线" panose="02010600030101010101" pitchFamily="2" charset="-122"/>
              </a:rPr>
              <a:t>类</a:t>
            </a:r>
            <a:endParaRPr lang="en-GB" altLang="ja-JP" sz="2200" b="1" dirty="0">
              <a:solidFill>
                <a:srgbClr val="4472C4"/>
              </a:solidFill>
              <a:ea typeface="等线" panose="02010600030101010101" pitchFamily="2" charset="-122"/>
            </a:endParaRPr>
          </a:p>
          <a:p>
            <a:pPr>
              <a:lnSpc>
                <a:spcPct val="150000"/>
              </a:lnSpc>
            </a:pPr>
            <a:r>
              <a:rPr lang="ja-JP" altLang="en-US" sz="2200" dirty="0">
                <a:ea typeface="等线" panose="02010600030101010101" pitchFamily="2" charset="-122"/>
              </a:rPr>
              <a:t>聚</a:t>
            </a:r>
            <a:r>
              <a:rPr lang="ja-JP" altLang="en-US" sz="2200">
                <a:ea typeface="等线" panose="02010600030101010101" pitchFamily="2" charset="-122"/>
              </a:rPr>
              <a:t>类时</a:t>
            </a:r>
            <a:r>
              <a:rPr lang="en-US" altLang="ja-JP" sz="2200" dirty="0">
                <a:ea typeface="等线" panose="02010600030101010101" pitchFamily="2" charset="-122"/>
              </a:rPr>
              <a:t>, </a:t>
            </a:r>
            <a:r>
              <a:rPr lang="ja-JP" altLang="en-US" sz="2200">
                <a:ea typeface="等线" panose="02010600030101010101" pitchFamily="2" charset="-122"/>
              </a:rPr>
              <a:t>样本</a:t>
            </a:r>
            <a:r>
              <a:rPr lang="ja-JP" altLang="en-US" sz="2200" dirty="0">
                <a:ea typeface="等线" panose="02010600030101010101" pitchFamily="2" charset="-122"/>
              </a:rPr>
              <a:t>通常是欧氏空间中</a:t>
            </a:r>
            <a:r>
              <a:rPr lang="ja-JP" altLang="en-US" sz="2200">
                <a:ea typeface="等线" panose="02010600030101010101" pitchFamily="2" charset="-122"/>
              </a:rPr>
              <a:t>的向量</a:t>
            </a:r>
            <a:r>
              <a:rPr lang="en-US" altLang="ja-JP" sz="2200" dirty="0">
                <a:ea typeface="等线" panose="02010600030101010101" pitchFamily="2" charset="-122"/>
              </a:rPr>
              <a:t>, </a:t>
            </a:r>
            <a:r>
              <a:rPr lang="ja-JP" altLang="en-US" sz="2200">
                <a:ea typeface="等线" panose="02010600030101010101" pitchFamily="2" charset="-122"/>
              </a:rPr>
              <a:t>类别</a:t>
            </a:r>
            <a:r>
              <a:rPr lang="ja-JP" altLang="en-US" sz="2200" dirty="0">
                <a:ea typeface="等线" panose="02010600030101010101" pitchFamily="2" charset="-122"/>
              </a:rPr>
              <a:t>不是</a:t>
            </a:r>
            <a:r>
              <a:rPr lang="ja-JP" altLang="en-US" sz="2200">
                <a:ea typeface="等线" panose="02010600030101010101" pitchFamily="2" charset="-122"/>
              </a:rPr>
              <a:t>事先给定</a:t>
            </a:r>
            <a:r>
              <a:rPr lang="en-US" altLang="ja-JP" sz="2200" dirty="0">
                <a:ea typeface="等线" panose="02010600030101010101" pitchFamily="2" charset="-122"/>
              </a:rPr>
              <a:t>,</a:t>
            </a:r>
            <a:r>
              <a:rPr lang="ja-JP" altLang="en-US" sz="2200">
                <a:ea typeface="等线" panose="02010600030101010101" pitchFamily="2" charset="-122"/>
              </a:rPr>
              <a:t> </a:t>
            </a:r>
            <a:r>
              <a:rPr lang="ja-JP" altLang="en-US" sz="2200" dirty="0">
                <a:ea typeface="等线" panose="02010600030101010101" pitchFamily="2" charset="-122"/>
              </a:rPr>
              <a:t>而是从数据中</a:t>
            </a:r>
            <a:r>
              <a:rPr lang="ja-JP" altLang="en-US" sz="2200" b="1">
                <a:solidFill>
                  <a:srgbClr val="4472C4"/>
                </a:solidFill>
                <a:ea typeface="等线" panose="02010600030101010101" pitchFamily="2" charset="-122"/>
              </a:rPr>
              <a:t>自动发现</a:t>
            </a:r>
            <a:r>
              <a:rPr lang="en-US" altLang="ja-JP" sz="2200" dirty="0">
                <a:ea typeface="等线" panose="02010600030101010101" pitchFamily="2" charset="-122"/>
              </a:rPr>
              <a:t>; </a:t>
            </a:r>
            <a:r>
              <a:rPr lang="ja-JP" altLang="en-US" sz="2200">
                <a:ea typeface="等线" panose="02010600030101010101" pitchFamily="2" charset="-122"/>
              </a:rPr>
              <a:t>但</a:t>
            </a:r>
            <a:r>
              <a:rPr lang="ja-JP" altLang="en-US" sz="2200" dirty="0">
                <a:ea typeface="等线" panose="02010600030101010101" pitchFamily="2" charset="-122"/>
              </a:rPr>
              <a:t>类别的个数通常是事先</a:t>
            </a:r>
            <a:r>
              <a:rPr lang="ja-JP" altLang="en-US" sz="2200">
                <a:ea typeface="等线" panose="02010600030101010101" pitchFamily="2" charset="-122"/>
              </a:rPr>
              <a:t>给定的</a:t>
            </a:r>
            <a:endParaRPr lang="en-US" altLang="ja-JP" sz="2200" dirty="0">
              <a:ea typeface="等线" panose="02010600030101010101" pitchFamily="2" charset="-122"/>
            </a:endParaRPr>
          </a:p>
          <a:p>
            <a:pPr>
              <a:lnSpc>
                <a:spcPct val="150000"/>
              </a:lnSpc>
            </a:pPr>
            <a:r>
              <a:rPr lang="ja-JP" altLang="en-US" sz="2200">
                <a:ea typeface="等线" panose="02010600030101010101" pitchFamily="2" charset="-122"/>
              </a:rPr>
              <a:t>样本</a:t>
            </a:r>
            <a:r>
              <a:rPr lang="ja-JP" altLang="en-US" sz="2200" dirty="0">
                <a:ea typeface="等线" panose="02010600030101010101" pitchFamily="2" charset="-122"/>
              </a:rPr>
              <a:t>之间的相似度</a:t>
            </a:r>
            <a:r>
              <a:rPr lang="ja-JP" altLang="en-US" sz="2200">
                <a:ea typeface="等线" panose="02010600030101010101" pitchFamily="2" charset="-122"/>
              </a:rPr>
              <a:t>或距离由应用决定</a:t>
            </a:r>
            <a:endParaRPr lang="en-GB" altLang="ja-JP" sz="2200" dirty="0">
              <a:ea typeface="等线" panose="02010600030101010101" pitchFamily="2" charset="-122"/>
            </a:endParaRPr>
          </a:p>
          <a:p>
            <a:r>
              <a:rPr lang="ja-JP" altLang="en-US" sz="2200" dirty="0">
                <a:ea typeface="等线" panose="02010600030101010101" pitchFamily="2" charset="-122"/>
              </a:rPr>
              <a:t>如果一个样本只能属于一</a:t>
            </a:r>
            <a:r>
              <a:rPr lang="ja-JP" altLang="en-US" sz="2200">
                <a:ea typeface="等线" panose="02010600030101010101" pitchFamily="2" charset="-122"/>
              </a:rPr>
              <a:t>个类</a:t>
            </a:r>
            <a:r>
              <a:rPr lang="en-US" altLang="ja-JP" sz="2200" dirty="0">
                <a:ea typeface="等线" panose="02010600030101010101" pitchFamily="2" charset="-122"/>
              </a:rPr>
              <a:t>, </a:t>
            </a:r>
            <a:r>
              <a:rPr lang="ja-JP" altLang="en-US" sz="2200">
                <a:ea typeface="等线" panose="02010600030101010101" pitchFamily="2" charset="-122"/>
              </a:rPr>
              <a:t>则</a:t>
            </a:r>
            <a:r>
              <a:rPr lang="ja-JP" altLang="en-US" sz="2200" dirty="0">
                <a:ea typeface="等线" panose="02010600030101010101" pitchFamily="2" charset="-122"/>
              </a:rPr>
              <a:t>称为硬</a:t>
            </a:r>
            <a:r>
              <a:rPr lang="ja-JP" altLang="en-US" sz="2200">
                <a:ea typeface="等线" panose="02010600030101010101" pitchFamily="2" charset="-122"/>
              </a:rPr>
              <a:t>聚类</a:t>
            </a:r>
            <a:r>
              <a:rPr lang="en-US" altLang="ja-JP" sz="2200" dirty="0">
                <a:ea typeface="等线" panose="02010600030101010101" pitchFamily="2" charset="-122"/>
              </a:rPr>
              <a:t> (</a:t>
            </a:r>
            <a:r>
              <a:rPr lang="en-GB" altLang="ja-JP" sz="2200" dirty="0">
                <a:ea typeface="等线" panose="02010600030101010101" pitchFamily="2" charset="-122"/>
              </a:rPr>
              <a:t>hard clustering)</a:t>
            </a:r>
            <a:endParaRPr lang="en-GB" altLang="ja-JP" sz="2200" dirty="0">
              <a:ea typeface="等线" panose="02010600030101010101" pitchFamily="2" charset="-122"/>
            </a:endParaRPr>
          </a:p>
          <a:p>
            <a:r>
              <a:rPr lang="ja-JP" altLang="en-US" sz="2200" dirty="0">
                <a:ea typeface="等线" panose="02010600030101010101" pitchFamily="2" charset="-122"/>
              </a:rPr>
              <a:t>如果一个样本可以属于多</a:t>
            </a:r>
            <a:r>
              <a:rPr lang="ja-JP" altLang="en-US" sz="2200">
                <a:ea typeface="等线" panose="02010600030101010101" pitchFamily="2" charset="-122"/>
              </a:rPr>
              <a:t>个类</a:t>
            </a:r>
            <a:r>
              <a:rPr lang="en-US" altLang="ja-JP" sz="2200" dirty="0">
                <a:ea typeface="等线" panose="02010600030101010101" pitchFamily="2" charset="-122"/>
              </a:rPr>
              <a:t>, </a:t>
            </a:r>
            <a:r>
              <a:rPr lang="ja-JP" altLang="en-US" sz="2200">
                <a:ea typeface="等线" panose="02010600030101010101" pitchFamily="2" charset="-122"/>
              </a:rPr>
              <a:t>则</a:t>
            </a:r>
            <a:r>
              <a:rPr lang="ja-JP" altLang="en-US" sz="2200" dirty="0">
                <a:ea typeface="等线" panose="02010600030101010101" pitchFamily="2" charset="-122"/>
              </a:rPr>
              <a:t>称为软</a:t>
            </a:r>
            <a:r>
              <a:rPr lang="ja-JP" altLang="en-US" sz="2200">
                <a:ea typeface="等线" panose="02010600030101010101" pitchFamily="2" charset="-122"/>
              </a:rPr>
              <a:t>聚类</a:t>
            </a:r>
            <a:r>
              <a:rPr lang="en-US" altLang="ja-JP" sz="2200" dirty="0">
                <a:ea typeface="等线" panose="02010600030101010101" pitchFamily="2" charset="-122"/>
              </a:rPr>
              <a:t> (</a:t>
            </a:r>
            <a:r>
              <a:rPr lang="en-GB" altLang="ja-JP" sz="2200" dirty="0">
                <a:ea typeface="等线" panose="02010600030101010101" pitchFamily="2" charset="-122"/>
              </a:rPr>
              <a:t>soft clustering)</a:t>
            </a:r>
            <a:endParaRPr lang="zh-CN" altLang="en-US" sz="2200" dirty="0">
              <a:ea typeface="等线" panose="02010600030101010101" pitchFamily="2" charset="-122"/>
            </a:endParaRPr>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6584" y="2828544"/>
            <a:ext cx="7886700" cy="3765514"/>
          </a:xfrm>
        </p:spPr>
        <p:txBody>
          <a:bodyPr/>
          <a:lstStyle/>
          <a:p>
            <a:r>
              <a:rPr lang="ja-JP" altLang="en-US" sz="2200" dirty="0">
                <a:ea typeface="等线" panose="02010600030101010101" pitchFamily="2" charset="-122"/>
              </a:rPr>
              <a:t>硬聚</a:t>
            </a:r>
            <a:r>
              <a:rPr lang="ja-JP" altLang="en-US" sz="2200">
                <a:ea typeface="等线" panose="02010600030101010101" pitchFamily="2" charset="-122"/>
              </a:rPr>
              <a:t>类时</a:t>
            </a:r>
            <a:r>
              <a:rPr lang="en-US" altLang="ja-JP" sz="2200" dirty="0">
                <a:ea typeface="等线" panose="02010600030101010101" pitchFamily="2" charset="-122"/>
              </a:rPr>
              <a:t>, </a:t>
            </a:r>
            <a:r>
              <a:rPr lang="ja-JP" altLang="en-US" sz="2200">
                <a:ea typeface="等线" panose="02010600030101010101" pitchFamily="2" charset="-122"/>
              </a:rPr>
              <a:t>每</a:t>
            </a:r>
            <a:r>
              <a:rPr lang="ja-JP" altLang="en-US" sz="2200" dirty="0">
                <a:ea typeface="等线" panose="02010600030101010101" pitchFamily="2" charset="-122"/>
              </a:rPr>
              <a:t>一个样本属于某一类 </a:t>
            </a:r>
            <a:endParaRPr lang="en-GB" altLang="ja-JP" sz="2200" dirty="0">
              <a:ea typeface="等线" panose="02010600030101010101" pitchFamily="2" charset="-122"/>
            </a:endParaRPr>
          </a:p>
          <a:p>
            <a:endParaRPr lang="en-GB" altLang="ja-JP" sz="2200" dirty="0">
              <a:ea typeface="等线" panose="02010600030101010101" pitchFamily="2" charset="-122"/>
            </a:endParaRPr>
          </a:p>
          <a:p>
            <a:endParaRPr lang="en-GB" altLang="ja-JP" dirty="0">
              <a:ea typeface="等线" panose="02010600030101010101" pitchFamily="2" charset="-122"/>
            </a:endParaRPr>
          </a:p>
          <a:p>
            <a:endParaRPr lang="en-GB" altLang="ja-JP" dirty="0">
              <a:ea typeface="等线" panose="02010600030101010101" pitchFamily="2" charset="-122"/>
            </a:endParaRPr>
          </a:p>
          <a:p>
            <a:r>
              <a:rPr lang="ja-JP" altLang="en-US" sz="2200" dirty="0">
                <a:ea typeface="等线" panose="02010600030101010101" pitchFamily="2" charset="-122"/>
              </a:rPr>
              <a:t>软聚</a:t>
            </a:r>
            <a:r>
              <a:rPr lang="ja-JP" altLang="en-US" sz="2200">
                <a:ea typeface="等线" panose="02010600030101010101" pitchFamily="2" charset="-122"/>
              </a:rPr>
              <a:t>类时</a:t>
            </a:r>
            <a:r>
              <a:rPr lang="en-US" altLang="ja-JP" sz="2200" dirty="0">
                <a:ea typeface="等线" panose="02010600030101010101" pitchFamily="2" charset="-122"/>
              </a:rPr>
              <a:t>, </a:t>
            </a:r>
            <a:r>
              <a:rPr lang="ja-JP" altLang="en-US" sz="2200">
                <a:ea typeface="等线" panose="02010600030101010101" pitchFamily="2" charset="-122"/>
              </a:rPr>
              <a:t>每</a:t>
            </a:r>
            <a:r>
              <a:rPr lang="ja-JP" altLang="en-US" sz="2200" dirty="0">
                <a:ea typeface="等线" panose="02010600030101010101" pitchFamily="2" charset="-122"/>
              </a:rPr>
              <a:t>一个样本依概率属于每一个类</a:t>
            </a:r>
            <a:endParaRPr lang="zh-CN" altLang="en-US" sz="2200" dirty="0">
              <a:ea typeface="等线" panose="02010600030101010101" pitchFamily="2" charset="-122"/>
            </a:endParaRPr>
          </a:p>
        </p:txBody>
      </p:sp>
      <mc:AlternateContent xmlns:mc="http://schemas.openxmlformats.org/markup-compatibility/2006">
        <mc:Choice xmlns:a14="http://schemas.microsoft.com/office/drawing/2010/main" Requires="a14">
          <p:sp>
            <p:nvSpPr>
              <p:cNvPr id="7" name="文本框 6"/>
              <p:cNvSpPr txBox="1"/>
              <p:nvPr/>
            </p:nvSpPr>
            <p:spPr>
              <a:xfrm>
                <a:off x="2191037" y="3579187"/>
                <a:ext cx="4919579"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r>
                        <a:rPr lang="en-US" altLang="zh-CN" sz="2400" i="1">
                          <a:latin typeface="Cambria Math" panose="02040503050406030204" pitchFamily="18" charset="0"/>
                        </a:rPr>
                        <m:t>,</m:t>
                      </m:r>
                      <m:r>
                        <a:rPr lang="en-US" altLang="zh-CN" sz="2400" b="0" i="1" smtClean="0">
                          <a:latin typeface="Cambria Math" panose="02040503050406030204" pitchFamily="18" charset="0"/>
                        </a:rPr>
                        <m:t>  </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 </m:t>
                      </m:r>
                      <m:r>
                        <a:rPr lang="en-US" altLang="zh-CN" sz="2400" i="1">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𝑁</m:t>
                      </m:r>
                    </m:oMath>
                  </m:oMathPara>
                </a14:m>
                <a:endParaRPr lang="zh-CN" alt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2191037" y="3579187"/>
                <a:ext cx="4919579" cy="461665"/>
              </a:xfrm>
              <a:prstGeom prst="rect">
                <a:avLst/>
              </a:prstGeom>
              <a:blipFill rotWithShape="1">
                <a:blip r:embed="rId1"/>
                <a:stretch>
                  <a:fillRect l="-6" t="-71" r="11"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2560185" y="5431995"/>
                <a:ext cx="4119395"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𝑃</m:t>
                          </m:r>
                        </m:e>
                        <m:sub>
                          <m:r>
                            <a:rPr lang="zh-CN" altLang="en-US" sz="2400" i="1">
                              <a:latin typeface="Cambria Math" panose="02040503050406030204" pitchFamily="18" charset="0"/>
                            </a:rPr>
                            <m:t>𝜃</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𝑖</m:t>
                              </m:r>
                            </m:sub>
                          </m:sSub>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r>
                        <a:rPr lang="en-US" altLang="zh-CN" sz="2400">
                          <a:latin typeface="Cambria Math" panose="02040503050406030204" pitchFamily="18" charset="0"/>
                        </a:rPr>
                        <m:t>,</m:t>
                      </m:r>
                      <m:r>
                        <a:rPr lang="en-US" altLang="zh-CN" sz="2400" b="0" i="1" smtClean="0">
                          <a:latin typeface="Cambria Math" panose="02040503050406030204" pitchFamily="18" charset="0"/>
                        </a:rPr>
                        <m:t>  </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 </m:t>
                      </m:r>
                      <m:r>
                        <a:rPr lang="en-US" altLang="zh-CN" sz="2400" i="1">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𝑁</m:t>
                      </m:r>
                    </m:oMath>
                  </m:oMathPara>
                </a14:m>
                <a:endParaRPr lang="zh-CN" altLang="en-US" sz="2400" dirty="0"/>
              </a:p>
            </p:txBody>
          </p:sp>
        </mc:Choice>
        <mc:Fallback>
          <p:sp>
            <p:nvSpPr>
              <p:cNvPr id="8" name="文本框 7"/>
              <p:cNvSpPr txBox="1">
                <a:spLocks noRot="1" noChangeAspect="1" noMove="1" noResize="1" noEditPoints="1" noAdjustHandles="1" noChangeArrowheads="1" noChangeShapeType="1" noTextEdit="1"/>
              </p:cNvSpPr>
              <p:nvPr/>
            </p:nvSpPr>
            <p:spPr>
              <a:xfrm>
                <a:off x="2560185" y="5431995"/>
                <a:ext cx="4119395" cy="461665"/>
              </a:xfrm>
              <a:prstGeom prst="rect">
                <a:avLst/>
              </a:prstGeom>
              <a:blipFill rotWithShape="1">
                <a:blip r:embed="rId2"/>
                <a:stretch>
                  <a:fillRect l="-12" t="-44" b="49"/>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9" name="标题 1"/>
          <p:cNvSpPr>
            <a:spLocks noGrp="1"/>
          </p:cNvSpPr>
          <p:nvPr>
            <p:ph type="title"/>
          </p:nvPr>
        </p:nvSpPr>
        <p:spPr>
          <a:xfrm>
            <a:off x="265028" y="1643609"/>
            <a:ext cx="7886700" cy="1325563"/>
          </a:xfrm>
        </p:spPr>
        <p:txBody>
          <a:bodyPr>
            <a:normAutofit/>
          </a:bodyPr>
          <a:lstStyle/>
          <a:p>
            <a:r>
              <a:rPr lang="ja-JP" altLang="en-US" sz="3200" b="1" dirty="0">
                <a:solidFill>
                  <a:schemeClr val="accent1">
                    <a:lumMod val="50000"/>
                  </a:schemeClr>
                </a:solidFill>
                <a:latin typeface="等线" panose="02010600030101010101" pitchFamily="2" charset="-122"/>
                <a:ea typeface="等线" panose="02010600030101010101" pitchFamily="2" charset="-122"/>
              </a:rPr>
              <a:t>聚类</a:t>
            </a:r>
            <a:endParaRPr lang="zh-CN" altLang="en-US" sz="3200" b="1" dirty="0">
              <a:solidFill>
                <a:schemeClr val="accent1">
                  <a:lumMod val="50000"/>
                </a:schemeClr>
              </a:solidFill>
              <a:latin typeface="等线" panose="02010600030101010101" pitchFamily="2" charset="-122"/>
              <a:ea typeface="等线"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5723" y="1653712"/>
            <a:ext cx="7886700" cy="1325563"/>
          </a:xfrm>
        </p:spPr>
        <p:txBody>
          <a:bodyPr>
            <a:normAutofit/>
          </a:bodyPr>
          <a:lstStyle/>
          <a:p>
            <a:r>
              <a:rPr lang="ja-JP" altLang="en-US" sz="3200" b="1" dirty="0">
                <a:solidFill>
                  <a:schemeClr val="accent1">
                    <a:lumMod val="50000"/>
                  </a:schemeClr>
                </a:solidFill>
                <a:latin typeface="等线" panose="02010600030101010101" pitchFamily="2" charset="-122"/>
                <a:ea typeface="等线" panose="02010600030101010101" pitchFamily="2" charset="-122"/>
              </a:rPr>
              <a:t>聚类</a:t>
            </a:r>
            <a:endParaRPr lang="zh-CN" altLang="en-US" sz="3200" b="1" dirty="0">
              <a:solidFill>
                <a:schemeClr val="accent1">
                  <a:lumMod val="50000"/>
                </a:schemeClr>
              </a:solidFill>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a:xfrm>
            <a:off x="388018" y="2808514"/>
            <a:ext cx="3759600" cy="3760844"/>
          </a:xfrm>
        </p:spPr>
        <p:txBody>
          <a:bodyPr>
            <a:normAutofit/>
          </a:bodyPr>
          <a:lstStyle/>
          <a:p>
            <a:pPr>
              <a:lnSpc>
                <a:spcPct val="100000"/>
              </a:lnSpc>
            </a:pPr>
            <a:r>
              <a:rPr lang="zh-CN" altLang="en-US" sz="1800" dirty="0">
                <a:ea typeface="等线" panose="02010600030101010101" pitchFamily="2" charset="-122"/>
              </a:rPr>
              <a:t>有</a:t>
            </a:r>
            <a:r>
              <a:rPr lang="en-US" altLang="zh-CN" sz="1800" dirty="0">
                <a:ea typeface="等线" panose="02010600030101010101" pitchFamily="2" charset="-122"/>
              </a:rPr>
              <a:t>5</a:t>
            </a:r>
            <a:r>
              <a:rPr lang="zh-CN" altLang="en-US" sz="1800" dirty="0">
                <a:ea typeface="等线" panose="02010600030101010101" pitchFamily="2" charset="-122"/>
              </a:rPr>
              <a:t>个样本</a:t>
            </a:r>
            <a:r>
              <a:rPr lang="en-GB" altLang="zh-CN" sz="1800" dirty="0">
                <a:ea typeface="等线" panose="02010600030101010101" pitchFamily="2" charset="-122"/>
              </a:rPr>
              <a:t>A</a:t>
            </a:r>
            <a:r>
              <a:rPr lang="en-US" altLang="zh-CN" sz="1800" dirty="0">
                <a:ea typeface="等线" panose="02010600030101010101" pitchFamily="2" charset="-122"/>
              </a:rPr>
              <a:t>, </a:t>
            </a:r>
            <a:r>
              <a:rPr lang="zh-CN" altLang="en-GB" sz="1800" dirty="0">
                <a:ea typeface="等线" panose="02010600030101010101" pitchFamily="2" charset="-122"/>
              </a:rPr>
              <a:t> </a:t>
            </a:r>
            <a:r>
              <a:rPr lang="en-GB" altLang="zh-CN" sz="1800" dirty="0">
                <a:ea typeface="等线" panose="02010600030101010101" pitchFamily="2" charset="-122"/>
              </a:rPr>
              <a:t>B</a:t>
            </a:r>
            <a:r>
              <a:rPr lang="en-US" altLang="zh-CN" sz="1800" dirty="0">
                <a:ea typeface="等线" panose="02010600030101010101" pitchFamily="2" charset="-122"/>
              </a:rPr>
              <a:t>, </a:t>
            </a:r>
            <a:r>
              <a:rPr lang="zh-CN" altLang="en-GB" sz="1800" dirty="0">
                <a:ea typeface="等线" panose="02010600030101010101" pitchFamily="2" charset="-122"/>
              </a:rPr>
              <a:t> </a:t>
            </a:r>
            <a:r>
              <a:rPr lang="en-GB" altLang="zh-CN" sz="1800" dirty="0">
                <a:ea typeface="等线" panose="02010600030101010101" pitchFamily="2" charset="-122"/>
              </a:rPr>
              <a:t>C</a:t>
            </a:r>
            <a:r>
              <a:rPr lang="zh-CN" altLang="en-GB" sz="1800" dirty="0">
                <a:ea typeface="等线" panose="02010600030101010101" pitchFamily="2" charset="-122"/>
              </a:rPr>
              <a:t> </a:t>
            </a:r>
            <a:r>
              <a:rPr lang="en-US" altLang="zh-CN" sz="1800" dirty="0">
                <a:ea typeface="等线" panose="02010600030101010101" pitchFamily="2" charset="-122"/>
              </a:rPr>
              <a:t>,</a:t>
            </a:r>
            <a:r>
              <a:rPr lang="zh-CN" altLang="en-GB" sz="1800" dirty="0">
                <a:ea typeface="等线" panose="02010600030101010101" pitchFamily="2" charset="-122"/>
              </a:rPr>
              <a:t> </a:t>
            </a:r>
            <a:r>
              <a:rPr lang="en-GB" altLang="zh-CN" sz="1800" dirty="0">
                <a:ea typeface="等线" panose="02010600030101010101" pitchFamily="2" charset="-122"/>
              </a:rPr>
              <a:t>D</a:t>
            </a:r>
            <a:r>
              <a:rPr lang="en-US" altLang="zh-CN" sz="1800" dirty="0">
                <a:ea typeface="等线" panose="02010600030101010101" pitchFamily="2" charset="-122"/>
              </a:rPr>
              <a:t>, </a:t>
            </a:r>
            <a:r>
              <a:rPr lang="en-GB" altLang="zh-CN" sz="1800" dirty="0">
                <a:ea typeface="等线" panose="02010600030101010101" pitchFamily="2" charset="-122"/>
              </a:rPr>
              <a:t>E</a:t>
            </a:r>
            <a:r>
              <a:rPr lang="en-US" altLang="zh-CN" sz="1800" dirty="0">
                <a:ea typeface="等线" panose="02010600030101010101" pitchFamily="2" charset="-122"/>
              </a:rPr>
              <a:t>,</a:t>
            </a:r>
            <a:r>
              <a:rPr lang="en-GB" altLang="zh-CN" sz="1800" dirty="0">
                <a:ea typeface="等线" panose="02010600030101010101" pitchFamily="2" charset="-122"/>
              </a:rPr>
              <a:t> </a:t>
            </a:r>
            <a:r>
              <a:rPr lang="zh-CN" altLang="en-US" sz="1800" dirty="0">
                <a:ea typeface="等线" panose="02010600030101010101" pitchFamily="2" charset="-122"/>
              </a:rPr>
              <a:t>每个样本有二维特征</a:t>
            </a:r>
            <a:r>
              <a:rPr lang="en-GB" altLang="zh-CN" sz="1800" i="1" dirty="0">
                <a:ea typeface="等线" panose="02010600030101010101" pitchFamily="2" charset="-122"/>
              </a:rPr>
              <a:t>x</a:t>
            </a:r>
            <a:r>
              <a:rPr lang="en-GB" altLang="zh-CN" sz="1800" baseline="-25000" dirty="0">
                <a:ea typeface="等线" panose="02010600030101010101" pitchFamily="2" charset="-122"/>
              </a:rPr>
              <a:t>1</a:t>
            </a:r>
            <a:r>
              <a:rPr lang="en-GB" altLang="zh-CN" sz="1800" dirty="0">
                <a:ea typeface="等线" panose="02010600030101010101" pitchFamily="2" charset="-122"/>
              </a:rPr>
              <a:t>, </a:t>
            </a:r>
            <a:r>
              <a:rPr lang="en-GB" altLang="zh-CN" sz="1800" i="1" dirty="0">
                <a:ea typeface="等线" panose="02010600030101010101" pitchFamily="2" charset="-122"/>
              </a:rPr>
              <a:t>x</a:t>
            </a:r>
            <a:r>
              <a:rPr lang="en-GB" altLang="zh-CN" sz="1800" baseline="-25000" dirty="0">
                <a:ea typeface="等线" panose="02010600030101010101" pitchFamily="2" charset="-122"/>
              </a:rPr>
              <a:t>2</a:t>
            </a:r>
            <a:r>
              <a:rPr lang="en-GB" altLang="zh-CN" sz="1800" dirty="0">
                <a:ea typeface="等线" panose="02010600030101010101" pitchFamily="2" charset="-122"/>
              </a:rPr>
              <a:t>. </a:t>
            </a:r>
            <a:r>
              <a:rPr lang="zh-CN" altLang="en-US" sz="1800" dirty="0">
                <a:ea typeface="等线" panose="02010600030101010101" pitchFamily="2" charset="-122"/>
              </a:rPr>
              <a:t>通过聚类算法</a:t>
            </a:r>
            <a:r>
              <a:rPr lang="en-US" altLang="zh-CN" sz="1800" dirty="0">
                <a:ea typeface="等线" panose="02010600030101010101" pitchFamily="2" charset="-122"/>
              </a:rPr>
              <a:t>, </a:t>
            </a:r>
            <a:r>
              <a:rPr lang="zh-CN" altLang="en-US" sz="1800" dirty="0">
                <a:ea typeface="等线" panose="02010600030101010101" pitchFamily="2" charset="-122"/>
              </a:rPr>
              <a:t>可以将样本分配到两个类别中</a:t>
            </a:r>
            <a:r>
              <a:rPr lang="en-US" altLang="zh-CN" sz="1800" dirty="0">
                <a:ea typeface="等线" panose="02010600030101010101" pitchFamily="2" charset="-122"/>
              </a:rPr>
              <a:t>.</a:t>
            </a:r>
            <a:endParaRPr lang="en-GB" altLang="zh-CN" sz="2000" dirty="0">
              <a:ea typeface="等线" panose="02010600030101010101" pitchFamily="2" charset="-122"/>
            </a:endParaRPr>
          </a:p>
        </p:txBody>
      </p:sp>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pic>
        <p:nvPicPr>
          <p:cNvPr id="6" name="Picture 5"/>
          <p:cNvPicPr>
            <a:picLocks noChangeAspect="1"/>
          </p:cNvPicPr>
          <p:nvPr/>
        </p:nvPicPr>
        <p:blipFill>
          <a:blip r:embed="rId1"/>
          <a:stretch>
            <a:fillRect/>
          </a:stretch>
        </p:blipFill>
        <p:spPr>
          <a:xfrm>
            <a:off x="4515118" y="2407594"/>
            <a:ext cx="3759600" cy="4064727"/>
          </a:xfrm>
          <a:prstGeom prst="rect">
            <a:avLst/>
          </a:prstGeom>
        </p:spPr>
      </p:pic>
      <p:graphicFrame>
        <p:nvGraphicFramePr>
          <p:cNvPr id="4" name="表格 3"/>
          <p:cNvGraphicFramePr>
            <a:graphicFrameLocks noGrp="1"/>
          </p:cNvGraphicFramePr>
          <p:nvPr/>
        </p:nvGraphicFramePr>
        <p:xfrm>
          <a:off x="939146" y="3950845"/>
          <a:ext cx="2620917" cy="2281998"/>
        </p:xfrm>
        <a:graphic>
          <a:graphicData uri="http://schemas.openxmlformats.org/drawingml/2006/table">
            <a:tbl>
              <a:tblPr firstRow="1" bandRow="1">
                <a:tableStyleId>{5C22544A-7EE6-4342-B048-85BDC9FD1C3A}</a:tableStyleId>
              </a:tblPr>
              <a:tblGrid>
                <a:gridCol w="873639"/>
                <a:gridCol w="873639"/>
                <a:gridCol w="873639"/>
              </a:tblGrid>
              <a:tr h="380333">
                <a:tc>
                  <a:txBody>
                    <a:bodyPr/>
                    <a:lstStyle/>
                    <a:p>
                      <a:endParaRPr lang="zh-CN" altLang="en-US"/>
                    </a:p>
                  </a:txBody>
                  <a:tcPr/>
                </a:tc>
                <a:tc>
                  <a:txBody>
                    <a:bodyPr/>
                    <a:lstStyle/>
                    <a:p>
                      <a:r>
                        <a:rPr lang="en-US" altLang="zh-CN" i="1"/>
                        <a:t>x</a:t>
                      </a:r>
                      <a:r>
                        <a:rPr lang="en-US" altLang="zh-CN" baseline="-25000"/>
                        <a:t>1</a:t>
                      </a:r>
                      <a:endParaRPr lang="zh-CN" altLang="en-US" baseline="-25000"/>
                    </a:p>
                  </a:txBody>
                  <a:tcPr/>
                </a:tc>
                <a:tc>
                  <a:txBody>
                    <a:bodyPr/>
                    <a:lstStyle/>
                    <a:p>
                      <a:r>
                        <a:rPr lang="en-US" altLang="zh-CN" i="1"/>
                        <a:t>x</a:t>
                      </a:r>
                      <a:r>
                        <a:rPr lang="en-US" altLang="zh-CN" baseline="-25000"/>
                        <a:t>2</a:t>
                      </a:r>
                      <a:endParaRPr lang="zh-CN" altLang="en-US" baseline="-25000"/>
                    </a:p>
                  </a:txBody>
                  <a:tcPr/>
                </a:tc>
              </a:tr>
              <a:tr h="380333">
                <a:tc>
                  <a:txBody>
                    <a:bodyPr/>
                    <a:lstStyle/>
                    <a:p>
                      <a:r>
                        <a:rPr lang="en-US" altLang="zh-CN"/>
                        <a:t>A</a:t>
                      </a:r>
                      <a:endParaRPr lang="en-US" altLang="zh-CN"/>
                    </a:p>
                  </a:txBody>
                  <a:tcPr/>
                </a:tc>
                <a:tc>
                  <a:txBody>
                    <a:bodyPr/>
                    <a:lstStyle/>
                    <a:p>
                      <a:r>
                        <a:rPr lang="en-US" altLang="zh-CN"/>
                        <a:t>1</a:t>
                      </a:r>
                      <a:endParaRPr lang="zh-CN" altLang="en-US"/>
                    </a:p>
                  </a:txBody>
                  <a:tcPr/>
                </a:tc>
                <a:tc>
                  <a:txBody>
                    <a:bodyPr/>
                    <a:lstStyle/>
                    <a:p>
                      <a:r>
                        <a:rPr lang="en-US" altLang="zh-CN"/>
                        <a:t>1</a:t>
                      </a:r>
                      <a:endParaRPr lang="zh-CN" altLang="en-US"/>
                    </a:p>
                  </a:txBody>
                  <a:tcPr/>
                </a:tc>
              </a:tr>
              <a:tr h="380333">
                <a:tc>
                  <a:txBody>
                    <a:bodyPr/>
                    <a:lstStyle/>
                    <a:p>
                      <a:r>
                        <a:rPr lang="en-US" altLang="zh-CN"/>
                        <a:t>B</a:t>
                      </a:r>
                      <a:endParaRPr lang="zh-CN" altLang="en-US"/>
                    </a:p>
                  </a:txBody>
                  <a:tcPr/>
                </a:tc>
                <a:tc>
                  <a:txBody>
                    <a:bodyPr/>
                    <a:lstStyle/>
                    <a:p>
                      <a:r>
                        <a:rPr lang="en-US" altLang="zh-CN"/>
                        <a:t>1</a:t>
                      </a:r>
                      <a:endParaRPr lang="zh-CN" altLang="en-US"/>
                    </a:p>
                  </a:txBody>
                  <a:tcPr/>
                </a:tc>
                <a:tc>
                  <a:txBody>
                    <a:bodyPr/>
                    <a:lstStyle/>
                    <a:p>
                      <a:r>
                        <a:rPr lang="en-US" altLang="zh-CN"/>
                        <a:t>0</a:t>
                      </a:r>
                      <a:endParaRPr lang="zh-CN" altLang="en-US"/>
                    </a:p>
                  </a:txBody>
                  <a:tcPr/>
                </a:tc>
              </a:tr>
              <a:tr h="380333">
                <a:tc>
                  <a:txBody>
                    <a:bodyPr/>
                    <a:lstStyle/>
                    <a:p>
                      <a:r>
                        <a:rPr lang="en-US" altLang="zh-CN"/>
                        <a:t>C</a:t>
                      </a:r>
                      <a:endParaRPr lang="zh-CN" altLang="en-US"/>
                    </a:p>
                  </a:txBody>
                  <a:tcPr/>
                </a:tc>
                <a:tc>
                  <a:txBody>
                    <a:bodyPr/>
                    <a:lstStyle/>
                    <a:p>
                      <a:r>
                        <a:rPr lang="en-US" altLang="zh-CN"/>
                        <a:t>0</a:t>
                      </a:r>
                      <a:endParaRPr lang="zh-CN" altLang="en-US"/>
                    </a:p>
                  </a:txBody>
                  <a:tcPr/>
                </a:tc>
                <a:tc>
                  <a:txBody>
                    <a:bodyPr/>
                    <a:lstStyle/>
                    <a:p>
                      <a:r>
                        <a:rPr lang="en-US" altLang="zh-CN"/>
                        <a:t>2</a:t>
                      </a:r>
                      <a:endParaRPr lang="zh-CN" altLang="en-US"/>
                    </a:p>
                  </a:txBody>
                  <a:tcPr/>
                </a:tc>
              </a:tr>
              <a:tr h="380333">
                <a:tc>
                  <a:txBody>
                    <a:bodyPr/>
                    <a:lstStyle/>
                    <a:p>
                      <a:r>
                        <a:rPr lang="en-US" altLang="zh-CN"/>
                        <a:t>D</a:t>
                      </a:r>
                      <a:endParaRPr lang="zh-CN" altLang="en-US"/>
                    </a:p>
                  </a:txBody>
                  <a:tcPr/>
                </a:tc>
                <a:tc>
                  <a:txBody>
                    <a:bodyPr/>
                    <a:lstStyle/>
                    <a:p>
                      <a:r>
                        <a:rPr lang="en-US" altLang="zh-CN"/>
                        <a:t>2</a:t>
                      </a:r>
                      <a:endParaRPr lang="zh-CN" altLang="en-US"/>
                    </a:p>
                  </a:txBody>
                  <a:tcPr/>
                </a:tc>
                <a:tc>
                  <a:txBody>
                    <a:bodyPr/>
                    <a:lstStyle/>
                    <a:p>
                      <a:r>
                        <a:rPr lang="en-US" altLang="zh-CN"/>
                        <a:t>3</a:t>
                      </a:r>
                      <a:endParaRPr lang="zh-CN" altLang="en-US"/>
                    </a:p>
                  </a:txBody>
                  <a:tcPr/>
                </a:tc>
              </a:tr>
              <a:tr h="380333">
                <a:tc>
                  <a:txBody>
                    <a:bodyPr/>
                    <a:lstStyle/>
                    <a:p>
                      <a:r>
                        <a:rPr lang="en-US" altLang="zh-CN"/>
                        <a:t>E</a:t>
                      </a:r>
                      <a:endParaRPr lang="zh-CN" altLang="en-US"/>
                    </a:p>
                  </a:txBody>
                  <a:tcPr/>
                </a:tc>
                <a:tc>
                  <a:txBody>
                    <a:bodyPr/>
                    <a:lstStyle/>
                    <a:p>
                      <a:r>
                        <a:rPr lang="en-US" altLang="zh-CN"/>
                        <a:t>3</a:t>
                      </a:r>
                      <a:endParaRPr lang="zh-CN" altLang="en-US"/>
                    </a:p>
                  </a:txBody>
                  <a:tcPr/>
                </a:tc>
                <a:tc>
                  <a:txBody>
                    <a:bodyPr/>
                    <a:lstStyle/>
                    <a:p>
                      <a:r>
                        <a:rPr lang="en-US" altLang="zh-CN"/>
                        <a:t>5</a:t>
                      </a:r>
                      <a:endParaRPr lang="zh-CN" altLang="en-US"/>
                    </a:p>
                  </a:txBody>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534" y="2841171"/>
            <a:ext cx="8210977" cy="3880305"/>
          </a:xfrm>
        </p:spPr>
        <p:txBody>
          <a:bodyPr>
            <a:normAutofit/>
          </a:bodyPr>
          <a:lstStyle/>
          <a:p>
            <a:pPr>
              <a:lnSpc>
                <a:spcPct val="150000"/>
              </a:lnSpc>
            </a:pPr>
            <a:r>
              <a:rPr lang="zh-CN" altLang="en-US" sz="2200" dirty="0">
                <a:ea typeface="等线" panose="02010600030101010101" pitchFamily="2" charset="-122"/>
              </a:rPr>
              <a:t>降维是将</a:t>
            </a:r>
            <a:r>
              <a:rPr lang="ja-JP" altLang="en-GB" sz="2200" dirty="0">
                <a:ea typeface="等线" panose="02010600030101010101" pitchFamily="2" charset="-122"/>
              </a:rPr>
              <a:t>训</a:t>
            </a:r>
            <a:r>
              <a:rPr lang="zh-CN" altLang="en-US" sz="2200" dirty="0">
                <a:ea typeface="等线" panose="02010600030101010101" pitchFamily="2" charset="-122"/>
              </a:rPr>
              <a:t>练数据中的样本</a:t>
            </a:r>
            <a:r>
              <a:rPr lang="en-US" altLang="zh-CN" sz="2200" dirty="0">
                <a:ea typeface="等线" panose="02010600030101010101" pitchFamily="2" charset="-122"/>
              </a:rPr>
              <a:t> (</a:t>
            </a:r>
            <a:r>
              <a:rPr lang="zh-CN" altLang="en-US" sz="2200" dirty="0">
                <a:ea typeface="等线" panose="02010600030101010101" pitchFamily="2" charset="-122"/>
              </a:rPr>
              <a:t>实例</a:t>
            </a:r>
            <a:r>
              <a:rPr lang="en-US" altLang="zh-CN" sz="2200" dirty="0">
                <a:ea typeface="等线" panose="02010600030101010101" pitchFamily="2" charset="-122"/>
              </a:rPr>
              <a:t>) </a:t>
            </a:r>
            <a:r>
              <a:rPr lang="zh-CN" altLang="en-US" sz="2200" dirty="0">
                <a:ea typeface="等线" panose="02010600030101010101" pitchFamily="2" charset="-122"/>
              </a:rPr>
              <a:t>从高维空间转换到低维空间</a:t>
            </a:r>
            <a:endParaRPr lang="en-GB" altLang="zh-CN" sz="2200" dirty="0">
              <a:ea typeface="等线" panose="02010600030101010101" pitchFamily="2" charset="-122"/>
            </a:endParaRPr>
          </a:p>
          <a:p>
            <a:pPr>
              <a:lnSpc>
                <a:spcPct val="150000"/>
              </a:lnSpc>
            </a:pPr>
            <a:r>
              <a:rPr lang="zh-CN" altLang="en-US" sz="2200" dirty="0">
                <a:ea typeface="等线" panose="02010600030101010101" pitchFamily="2" charset="-122"/>
              </a:rPr>
              <a:t>假设样本原本存在于低维空间</a:t>
            </a:r>
            <a:r>
              <a:rPr lang="en-US" altLang="zh-CN" sz="2200" dirty="0">
                <a:ea typeface="等线" panose="02010600030101010101" pitchFamily="2" charset="-122"/>
              </a:rPr>
              <a:t>, </a:t>
            </a:r>
            <a:r>
              <a:rPr lang="zh-CN" altLang="en-US" sz="2200" dirty="0">
                <a:ea typeface="等线" panose="02010600030101010101" pitchFamily="2" charset="-122"/>
              </a:rPr>
              <a:t>或者近似地存在于低维空间</a:t>
            </a:r>
            <a:r>
              <a:rPr lang="en-US" altLang="zh-CN" sz="2200" dirty="0">
                <a:ea typeface="等线" panose="02010600030101010101" pitchFamily="2" charset="-122"/>
              </a:rPr>
              <a:t>, </a:t>
            </a:r>
            <a:r>
              <a:rPr lang="zh-CN" altLang="en-US" sz="2200" dirty="0">
                <a:ea typeface="等线" panose="02010600030101010101" pitchFamily="2" charset="-122"/>
              </a:rPr>
              <a:t>通过降维则可以更好地表示样本数据的结构</a:t>
            </a:r>
            <a:r>
              <a:rPr lang="en-US" altLang="zh-CN" sz="2200" dirty="0">
                <a:ea typeface="等线" panose="02010600030101010101" pitchFamily="2" charset="-122"/>
              </a:rPr>
              <a:t>, </a:t>
            </a:r>
            <a:r>
              <a:rPr lang="zh-CN" altLang="en-US" sz="2200" dirty="0">
                <a:ea typeface="等线" panose="02010600030101010101" pitchFamily="2" charset="-122"/>
              </a:rPr>
              <a:t>即更好地表示样本之间的关系</a:t>
            </a:r>
            <a:endParaRPr lang="en-GB" altLang="zh-CN" sz="2200" dirty="0">
              <a:ea typeface="等线" panose="02010600030101010101" pitchFamily="2" charset="-122"/>
            </a:endParaRPr>
          </a:p>
          <a:p>
            <a:pPr>
              <a:lnSpc>
                <a:spcPct val="150000"/>
              </a:lnSpc>
            </a:pPr>
            <a:r>
              <a:rPr lang="zh-CN" altLang="en-US" sz="2200" dirty="0">
                <a:ea typeface="等线" panose="02010600030101010101" pitchFamily="2" charset="-122"/>
              </a:rPr>
              <a:t>高维空间通常是高维的欧氏空间</a:t>
            </a:r>
            <a:r>
              <a:rPr lang="en-US" altLang="zh-CN" sz="2200" dirty="0">
                <a:ea typeface="等线" panose="02010600030101010101" pitchFamily="2" charset="-122"/>
              </a:rPr>
              <a:t>, </a:t>
            </a:r>
            <a:r>
              <a:rPr lang="zh-CN" altLang="en-US" sz="2200" dirty="0">
                <a:ea typeface="等线" panose="02010600030101010101" pitchFamily="2" charset="-122"/>
              </a:rPr>
              <a:t>而低维空间是低维的欧氏空间或者流形</a:t>
            </a:r>
            <a:r>
              <a:rPr lang="en-US" altLang="zh-CN" sz="2200" dirty="0">
                <a:ea typeface="等线" panose="02010600030101010101" pitchFamily="2" charset="-122"/>
              </a:rPr>
              <a:t> (</a:t>
            </a:r>
            <a:r>
              <a:rPr lang="en-GB" altLang="zh-CN" sz="2200" dirty="0">
                <a:ea typeface="等线" panose="02010600030101010101" pitchFamily="2" charset="-122"/>
              </a:rPr>
              <a:t>manifold</a:t>
            </a:r>
            <a:r>
              <a:rPr lang="en-US" altLang="zh-CN" sz="2200" dirty="0">
                <a:ea typeface="等线" panose="02010600030101010101" pitchFamily="2" charset="-122"/>
              </a:rPr>
              <a:t>)</a:t>
            </a:r>
            <a:endParaRPr lang="en-GB" altLang="zh-CN" sz="2200" dirty="0">
              <a:ea typeface="等线" panose="02010600030101010101" pitchFamily="2" charset="-122"/>
            </a:endParaRPr>
          </a:p>
          <a:p>
            <a:r>
              <a:rPr lang="zh-CN" altLang="en-US" sz="2200" dirty="0">
                <a:ea typeface="等线" panose="02010600030101010101" pitchFamily="2" charset="-122"/>
              </a:rPr>
              <a:t>从高维到低维的降维中</a:t>
            </a:r>
            <a:r>
              <a:rPr lang="en-US" altLang="zh-CN" sz="2200" dirty="0">
                <a:ea typeface="等线" panose="02010600030101010101" pitchFamily="2" charset="-122"/>
              </a:rPr>
              <a:t>, </a:t>
            </a:r>
            <a:r>
              <a:rPr lang="zh-CN" altLang="en-US" sz="2200" dirty="0">
                <a:ea typeface="等线" panose="02010600030101010101" pitchFamily="2" charset="-122"/>
              </a:rPr>
              <a:t>要保证样本中的信息损失最小</a:t>
            </a:r>
            <a:r>
              <a:rPr lang="en-US" altLang="zh-CN" sz="2200" dirty="0">
                <a:ea typeface="等线" panose="02010600030101010101" pitchFamily="2" charset="-122"/>
              </a:rPr>
              <a:t>.</a:t>
            </a:r>
            <a:endParaRPr lang="zh-CN" altLang="en-US" sz="2200" dirty="0">
              <a:ea typeface="等线" panose="02010600030101010101" pitchFamily="2" charset="-122"/>
            </a:endParaRPr>
          </a:p>
        </p:txBody>
      </p:sp>
      <p:sp>
        <p:nvSpPr>
          <p:cNvPr id="6" name="标题 1"/>
          <p:cNvSpPr txBox="1"/>
          <p:nvPr/>
        </p:nvSpPr>
        <p:spPr>
          <a:xfrm>
            <a:off x="278732" y="165424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降维</a:t>
            </a:r>
            <a:r>
              <a:rPr lang="en-US" altLang="zh-CN" sz="3200" b="1" dirty="0">
                <a:solidFill>
                  <a:schemeClr val="accent1">
                    <a:lumMod val="50000"/>
                  </a:schemeClr>
                </a:solidFill>
                <a:latin typeface="+mn-ea"/>
                <a:ea typeface="+mn-ea"/>
              </a:rPr>
              <a:t> (dimensionality reduction)</a:t>
            </a:r>
            <a:endParaRPr lang="zh-CN" altLang="en-US" sz="3200" b="1" dirty="0">
              <a:solidFill>
                <a:schemeClr val="accent1">
                  <a:lumMod val="50000"/>
                </a:schemeClr>
              </a:solidFill>
              <a:latin typeface="+mn-ea"/>
              <a:ea typeface="+mn-ea"/>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04002" y="2592196"/>
                <a:ext cx="8398622" cy="4129280"/>
              </a:xfrm>
            </p:spPr>
            <p:txBody>
              <a:bodyPr>
                <a:normAutofit lnSpcReduction="10000"/>
              </a:bodyPr>
              <a:lstStyle/>
              <a:p>
                <a:pPr>
                  <a:lnSpc>
                    <a:spcPct val="150000"/>
                  </a:lnSpc>
                </a:pPr>
                <a:r>
                  <a:rPr lang="zh-CN" altLang="en-US" sz="2200" dirty="0">
                    <a:ea typeface="等线" panose="02010600030101010101" pitchFamily="2" charset="-122"/>
                  </a:rPr>
                  <a:t>输入空间</a:t>
                </a:r>
                <a:r>
                  <a:rPr lang="en-US" altLang="zh-CN" sz="2200" dirty="0">
                    <a:ea typeface="等线" panose="02010600030101010101" pitchFamily="2" charset="-122"/>
                  </a:rPr>
                  <a:t>: </a:t>
                </a:r>
                <a:r>
                  <a:rPr lang="zh-CN" altLang="en-US" sz="2200" dirty="0">
                    <a:ea typeface="等线" panose="02010600030101010101" pitchFamily="2" charset="-122"/>
                  </a:rPr>
                  <a:t>欧氏空间</a:t>
                </a:r>
                <a:r>
                  <a:rPr lang="en-US" altLang="zh-CN" sz="2200" dirty="0">
                    <a:ea typeface="等线" panose="02010600030101010101" pitchFamily="2" charset="-122"/>
                  </a:rPr>
                  <a:t> </a:t>
                </a:r>
                <a:r>
                  <a:rPr lang="zh-CN" altLang="en-US" sz="2200" dirty="0">
                    <a:ea typeface="等线" panose="02010600030101010101" pitchFamily="2" charset="-122"/>
                  </a:rPr>
                  <a:t>            </a:t>
                </a:r>
                <a:r>
                  <a:rPr lang="en-US" altLang="zh-CN" sz="2200" dirty="0">
                    <a:ea typeface="等线" panose="02010600030101010101" pitchFamily="2" charset="-122"/>
                  </a:rPr>
                  <a:t>;</a:t>
                </a:r>
                <a:r>
                  <a:rPr lang="zh-CN" altLang="en-US" sz="2200" dirty="0">
                    <a:ea typeface="等线" panose="02010600030101010101" pitchFamily="2" charset="-122"/>
                  </a:rPr>
                  <a:t> </a:t>
                </a:r>
                <a:r>
                  <a:rPr lang="en-US" altLang="zh-CN" sz="2200" dirty="0">
                    <a:ea typeface="等线" panose="02010600030101010101" pitchFamily="2" charset="-122"/>
                  </a:rPr>
                  <a:t> </a:t>
                </a:r>
                <a:r>
                  <a:rPr lang="zh-CN" altLang="en-US" sz="2200" dirty="0">
                    <a:ea typeface="等线" panose="02010600030101010101" pitchFamily="2" charset="-122"/>
                  </a:rPr>
                  <a:t>输出空间</a:t>
                </a:r>
                <a:r>
                  <a:rPr lang="en-US" altLang="zh-CN" sz="2200" dirty="0">
                    <a:ea typeface="等线" panose="02010600030101010101" pitchFamily="2" charset="-122"/>
                  </a:rPr>
                  <a:t>: </a:t>
                </a:r>
                <a:r>
                  <a:rPr lang="zh-CN" altLang="en-US" sz="2200" dirty="0">
                    <a:ea typeface="等线" panose="02010600030101010101" pitchFamily="2" charset="-122"/>
                  </a:rPr>
                  <a:t>欧氏空间</a:t>
                </a:r>
                <a:endParaRPr lang="en-US" altLang="zh-CN" sz="2200" dirty="0">
                  <a:ea typeface="等线" panose="02010600030101010101" pitchFamily="2" charset="-122"/>
                </a:endParaRPr>
              </a:p>
              <a:p>
                <a:pPr marL="0" indent="0">
                  <a:lnSpc>
                    <a:spcPct val="150000"/>
                  </a:lnSpc>
                  <a:buNone/>
                </a:pPr>
                <a:r>
                  <a:rPr lang="en-US" altLang="zh-CN" sz="2200" dirty="0">
                    <a:ea typeface="等线" panose="02010600030101010101" pitchFamily="2" charset="-122"/>
                  </a:rPr>
                  <a:t>   </a:t>
                </a:r>
                <a:r>
                  <a:rPr lang="zh-CN" altLang="en-US" sz="2200" dirty="0">
                    <a:ea typeface="等线" panose="02010600030101010101" pitchFamily="2" charset="-122"/>
                  </a:rPr>
                  <a:t>后者的维数低于前者的维数</a:t>
                </a:r>
                <a:r>
                  <a:rPr lang="en-US" altLang="zh-CN" sz="2200" dirty="0">
                    <a:ea typeface="等线" panose="02010600030101010101" pitchFamily="2" charset="-122"/>
                  </a:rPr>
                  <a:t>.  </a:t>
                </a:r>
                <a:endParaRPr lang="en-US" altLang="zh-CN" sz="2200" dirty="0">
                  <a:ea typeface="等线" panose="02010600030101010101" pitchFamily="2" charset="-122"/>
                </a:endParaRPr>
              </a:p>
              <a:p>
                <a:pPr>
                  <a:lnSpc>
                    <a:spcPct val="150000"/>
                  </a:lnSpc>
                </a:pPr>
                <a:r>
                  <a:rPr lang="zh-CN" altLang="en-US" sz="2200" dirty="0">
                    <a:ea typeface="等线" panose="02010600030101010101" pitchFamily="2" charset="-122"/>
                  </a:rPr>
                  <a:t>降维的模型是函数 </a:t>
                </a:r>
                <a:endParaRPr lang="en-US" altLang="zh-CN" sz="2200" dirty="0">
                  <a:ea typeface="等线" panose="02010600030101010101" pitchFamily="2" charset="-122"/>
                </a:endParaRPr>
              </a:p>
              <a:p>
                <a:pPr marL="0" indent="0">
                  <a:lnSpc>
                    <a:spcPct val="150000"/>
                  </a:lnSpc>
                  <a:buNone/>
                </a:pPr>
                <a:r>
                  <a:rPr lang="en-US" altLang="zh-CN" sz="2200" dirty="0">
                    <a:ea typeface="等线" panose="02010600030101010101" pitchFamily="2" charset="-122"/>
                  </a:rPr>
                  <a:t>   </a:t>
                </a:r>
                <a:r>
                  <a:rPr lang="zh-CN" altLang="en-US" sz="2200" dirty="0">
                    <a:ea typeface="等线" panose="02010600030101010101" pitchFamily="2" charset="-122"/>
                  </a:rPr>
                  <a:t>其中</a:t>
                </a:r>
                <a:r>
                  <a:rPr lang="en-US" altLang="zh-CN" sz="2200" dirty="0">
                    <a:ea typeface="等线" panose="02010600030101010101" pitchFamily="2" charset="-122"/>
                  </a:rPr>
                  <a:t>	         </a:t>
                </a:r>
                <a:r>
                  <a:rPr lang="zh-CN" altLang="en-US" sz="2200" dirty="0">
                    <a:ea typeface="等线" panose="02010600030101010101" pitchFamily="2" charset="-122"/>
                  </a:rPr>
                  <a:t>是样本的高维向量</a:t>
                </a:r>
                <a:r>
                  <a:rPr lang="en-US" altLang="zh-CN" sz="2200" dirty="0">
                    <a:ea typeface="等线" panose="02010600030101010101" pitchFamily="2" charset="-122"/>
                  </a:rPr>
                  <a:t>,            </a:t>
                </a:r>
                <a:r>
                  <a:rPr lang="zh-CN" altLang="en-US" sz="2200" dirty="0">
                    <a:ea typeface="等线" panose="02010600030101010101" pitchFamily="2" charset="-122"/>
                  </a:rPr>
                  <a:t>是样本的低维向量</a:t>
                </a:r>
                <a:r>
                  <a:rPr lang="en-US" altLang="zh-CN" sz="2200" dirty="0">
                    <a:ea typeface="等线" panose="02010600030101010101" pitchFamily="2" charset="-122"/>
                  </a:rPr>
                  <a:t>, </a:t>
                </a:r>
                <a14:m>
                  <m:oMath xmlns:m="http://schemas.openxmlformats.org/officeDocument/2006/math">
                    <m:r>
                      <a:rPr lang="zh-CN" altLang="en-US" sz="2200" i="1" smtClean="0">
                        <a:latin typeface="Cambria Math" panose="02040503050406030204" pitchFamily="18" charset="0"/>
                        <a:ea typeface="等线" panose="02010600030101010101" pitchFamily="2" charset="-122"/>
                      </a:rPr>
                      <m:t>𝜃</m:t>
                    </m:r>
                  </m:oMath>
                </a14:m>
                <a:r>
                  <a:rPr lang="zh-CN" altLang="en-US" sz="2200" dirty="0">
                    <a:ea typeface="等线" panose="02010600030101010101" pitchFamily="2" charset="-122"/>
                  </a:rPr>
                  <a:t>是参数</a:t>
                </a:r>
                <a:r>
                  <a:rPr lang="en-US" altLang="zh-CN" sz="2200" dirty="0">
                    <a:ea typeface="等线" panose="02010600030101010101" pitchFamily="2" charset="-122"/>
                  </a:rPr>
                  <a:t>.</a:t>
                </a:r>
                <a:endParaRPr lang="en-US" altLang="zh-CN" sz="2200" dirty="0">
                  <a:ea typeface="等线" panose="02010600030101010101" pitchFamily="2" charset="-122"/>
                </a:endParaRPr>
              </a:p>
              <a:p>
                <a:pPr marL="0" indent="0">
                  <a:lnSpc>
                    <a:spcPct val="150000"/>
                  </a:lnSpc>
                  <a:buNone/>
                </a:pPr>
                <a:r>
                  <a:rPr lang="en-US" altLang="zh-CN" sz="2200" dirty="0">
                    <a:ea typeface="等线" panose="02010600030101010101" pitchFamily="2" charset="-122"/>
                  </a:rPr>
                  <a:t>   </a:t>
                </a:r>
                <a:r>
                  <a:rPr lang="zh-CN" altLang="en-US" sz="2200" dirty="0">
                    <a:ea typeface="等线" panose="02010600030101010101" pitchFamily="2" charset="-122"/>
                  </a:rPr>
                  <a:t>函数可以是线性函数也可以是非线性函数</a:t>
                </a:r>
                <a:r>
                  <a:rPr lang="en-US" altLang="zh-CN" sz="2200" dirty="0">
                    <a:ea typeface="等线" panose="02010600030101010101" pitchFamily="2" charset="-122"/>
                  </a:rPr>
                  <a:t>.</a:t>
                </a:r>
                <a:endParaRPr lang="en-GB" sz="2200" dirty="0">
                  <a:ea typeface="等线" panose="02010600030101010101" pitchFamily="2" charset="-122"/>
                </a:endParaRPr>
              </a:p>
              <a:p>
                <a:pPr>
                  <a:lnSpc>
                    <a:spcPct val="150000"/>
                  </a:lnSpc>
                </a:pPr>
                <a:r>
                  <a:rPr lang="zh-CN" altLang="en-US" sz="2200" dirty="0">
                    <a:ea typeface="等线" panose="02010600030101010101" pitchFamily="2" charset="-122"/>
                  </a:rPr>
                  <a:t>降维的过程就是学习降维模型的过程</a:t>
                </a:r>
                <a:r>
                  <a:rPr lang="en-US" altLang="zh-CN" sz="2200" dirty="0">
                    <a:ea typeface="等线" panose="02010600030101010101" pitchFamily="2" charset="-122"/>
                  </a:rPr>
                  <a:t>. </a:t>
                </a:r>
                <a:r>
                  <a:rPr lang="zh-CN" altLang="en-US" sz="2200" dirty="0">
                    <a:ea typeface="等线" panose="02010600030101010101" pitchFamily="2" charset="-122"/>
                  </a:rPr>
                  <a:t>降维时</a:t>
                </a:r>
                <a:r>
                  <a:rPr lang="en-US" altLang="zh-CN" sz="2200" dirty="0">
                    <a:ea typeface="等线" panose="02010600030101010101" pitchFamily="2" charset="-122"/>
                  </a:rPr>
                  <a:t>, </a:t>
                </a:r>
                <a:r>
                  <a:rPr lang="zh-CN" altLang="en-US" sz="2200" dirty="0">
                    <a:ea typeface="等线" panose="02010600030101010101" pitchFamily="2" charset="-122"/>
                  </a:rPr>
                  <a:t>每一个样本从高维向量转换为低维向量 </a:t>
                </a:r>
                <a:r>
                  <a:rPr lang="en-GB" altLang="zh-CN" sz="2200" dirty="0">
                    <a:ea typeface="等线" panose="02010600030101010101" pitchFamily="2" charset="-122"/>
                  </a:rPr>
                  <a:t>			</a:t>
                </a:r>
                <a:r>
                  <a:rPr lang="zh-CN" altLang="en-US" sz="2200" dirty="0">
                    <a:ea typeface="等线" panose="02010600030101010101" pitchFamily="2" charset="-122"/>
                  </a:rPr>
                  <a:t>   </a:t>
                </a:r>
                <a:endParaRPr lang="zh-CN" altLang="en-US" sz="2200" dirty="0">
                  <a:ea typeface="等线" panose="02010600030101010101" pitchFamily="2"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04002" y="2592196"/>
                <a:ext cx="8398622" cy="4129280"/>
              </a:xfrm>
              <a:blipFill rotWithShape="1">
                <a:blip r:embed="rId1"/>
                <a:stretch>
                  <a:fillRect l="-2" t="-3" r="3"/>
                </a:stretch>
              </a:blipFill>
            </p:spPr>
            <p:txBody>
              <a:bodyPr/>
              <a:lstStyle/>
              <a:p>
                <a:r>
                  <a:rPr lang="zh-CN" altLang="en-US">
                    <a:noFill/>
                  </a:rPr>
                  <a:t> </a:t>
                </a:r>
              </a:p>
            </p:txBody>
          </p:sp>
        </mc:Fallback>
      </mc:AlternateContent>
      <p:sp>
        <p:nvSpPr>
          <p:cNvPr id="14" name="标题 1"/>
          <p:cNvSpPr txBox="1"/>
          <p:nvPr/>
        </p:nvSpPr>
        <p:spPr>
          <a:xfrm>
            <a:off x="278732" y="16542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降维</a:t>
            </a:r>
            <a:endParaRPr lang="zh-CN" altLang="en-US" sz="3200" b="1" dirty="0">
              <a:solidFill>
                <a:schemeClr val="accent1">
                  <a:lumMod val="50000"/>
                </a:schemeClr>
              </a:solidFill>
              <a:latin typeface="+mn-ea"/>
              <a:ea typeface="+mn-ea"/>
            </a:endParaRPr>
          </a:p>
        </p:txBody>
      </p:sp>
      <mc:AlternateContent xmlns:mc="http://schemas.openxmlformats.org/markup-compatibility/2006">
        <mc:Choice xmlns:a14="http://schemas.microsoft.com/office/drawing/2010/main" Requires="a14">
          <p:sp>
            <p:nvSpPr>
              <p:cNvPr id="17" name="文本框 16"/>
              <p:cNvSpPr txBox="1"/>
              <p:nvPr/>
            </p:nvSpPr>
            <p:spPr>
              <a:xfrm>
                <a:off x="2970595" y="2730024"/>
                <a:ext cx="1106523" cy="40562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𝑋</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𝑅</m:t>
                          </m:r>
                        </m:e>
                        <m:sup>
                          <m:r>
                            <a:rPr lang="en-US" altLang="zh-CN" sz="2000" b="0" i="1" smtClean="0">
                              <a:latin typeface="Cambria Math" panose="02040503050406030204" pitchFamily="18" charset="0"/>
                              <a:ea typeface="Cambria Math" panose="02040503050406030204" pitchFamily="18" charset="0"/>
                            </a:rPr>
                            <m:t>𝑑</m:t>
                          </m:r>
                        </m:sup>
                      </m:sSup>
                    </m:oMath>
                  </m:oMathPara>
                </a14:m>
                <a:endParaRPr lang="zh-CN" altLang="en-US" sz="2000" dirty="0"/>
              </a:p>
            </p:txBody>
          </p:sp>
        </mc:Choice>
        <mc:Fallback>
          <p:sp>
            <p:nvSpPr>
              <p:cNvPr id="17" name="文本框 16"/>
              <p:cNvSpPr txBox="1">
                <a:spLocks noRot="1" noChangeAspect="1" noMove="1" noResize="1" noEditPoints="1" noAdjustHandles="1" noChangeArrowheads="1" noChangeShapeType="1" noTextEdit="1"/>
              </p:cNvSpPr>
              <p:nvPr/>
            </p:nvSpPr>
            <p:spPr>
              <a:xfrm>
                <a:off x="2970595" y="2730024"/>
                <a:ext cx="1106523" cy="405624"/>
              </a:xfrm>
              <a:prstGeom prst="rect">
                <a:avLst/>
              </a:prstGeom>
              <a:blipFill rotWithShape="1">
                <a:blip r:embed="rId2"/>
                <a:stretch>
                  <a:fillRect l="-6" t="-39" r="38"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6508895" y="2714581"/>
                <a:ext cx="2052686" cy="442172"/>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𝑍</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𝑅</m:t>
                        </m:r>
                      </m:e>
                      <m:sup>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𝑑</m:t>
                            </m:r>
                          </m:e>
                          <m:sup>
                            <m:r>
                              <a:rPr lang="en-US" altLang="zh-CN" sz="2000" b="0" i="1" smtClean="0">
                                <a:latin typeface="Cambria Math" panose="02040503050406030204" pitchFamily="18" charset="0"/>
                                <a:ea typeface="Cambria Math" panose="02040503050406030204" pitchFamily="18" charset="0"/>
                              </a:rPr>
                              <m:t>′</m:t>
                            </m:r>
                          </m:sup>
                        </m:sSup>
                      </m:sup>
                    </m:sSup>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𝑑</m:t>
                        </m:r>
                      </m:e>
                      <m:sup>
                        <m:r>
                          <a:rPr lang="en-US" altLang="zh-CN" sz="2000" b="0" i="1" smtClean="0">
                            <a:latin typeface="Cambria Math" panose="02040503050406030204" pitchFamily="18" charset="0"/>
                            <a:ea typeface="Cambria Math" panose="02040503050406030204" pitchFamily="18" charset="0"/>
                          </a:rPr>
                          <m:t>′</m:t>
                        </m:r>
                      </m:sup>
                    </m:s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𝑑</m:t>
                    </m:r>
                  </m:oMath>
                </a14:m>
                <a:r>
                  <a:rPr lang="en-US" altLang="zh-CN" sz="2000" dirty="0"/>
                  <a:t>.</a:t>
                </a:r>
                <a:endParaRPr lang="zh-CN" altLang="en-US" sz="2000" dirty="0"/>
              </a:p>
            </p:txBody>
          </p:sp>
        </mc:Choice>
        <mc:Fallback>
          <p:sp>
            <p:nvSpPr>
              <p:cNvPr id="18" name="文本框 17"/>
              <p:cNvSpPr txBox="1">
                <a:spLocks noRot="1" noChangeAspect="1" noMove="1" noResize="1" noEditPoints="1" noAdjustHandles="1" noChangeArrowheads="1" noChangeShapeType="1" noTextEdit="1"/>
              </p:cNvSpPr>
              <p:nvPr/>
            </p:nvSpPr>
            <p:spPr>
              <a:xfrm>
                <a:off x="6508895" y="2714581"/>
                <a:ext cx="2052686" cy="442172"/>
              </a:xfrm>
              <a:prstGeom prst="rect">
                <a:avLst/>
              </a:prstGeom>
              <a:blipFill rotWithShape="1">
                <a:blip r:embed="rId3"/>
                <a:stretch>
                  <a:fillRect l="-7" t="-134" r="25"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2894508" y="3897579"/>
                <a:ext cx="141481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zh-CN" altLang="en-US" sz="2000" b="0" i="1" smtClean="0">
                              <a:latin typeface="Cambria Math" panose="02040503050406030204" pitchFamily="18" charset="0"/>
                            </a:rPr>
                            <m:t>𝜃</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m:oMathPara>
                </a14:m>
                <a:endParaRPr lang="zh-CN" altLang="en-US" sz="2000" dirty="0"/>
              </a:p>
            </p:txBody>
          </p:sp>
        </mc:Choice>
        <mc:Fallback>
          <p:sp>
            <p:nvSpPr>
              <p:cNvPr id="19" name="文本框 18"/>
              <p:cNvSpPr txBox="1">
                <a:spLocks noRot="1" noChangeAspect="1" noMove="1" noResize="1" noEditPoints="1" noAdjustHandles="1" noChangeArrowheads="1" noChangeShapeType="1" noTextEdit="1"/>
              </p:cNvSpPr>
              <p:nvPr/>
            </p:nvSpPr>
            <p:spPr>
              <a:xfrm>
                <a:off x="2894508" y="3897579"/>
                <a:ext cx="1414810" cy="400110"/>
              </a:xfrm>
              <a:prstGeom prst="rect">
                <a:avLst/>
              </a:prstGeom>
              <a:blipFill rotWithShape="1">
                <a:blip r:embed="rId4"/>
                <a:stretch>
                  <a:fillRect l="-13" t="-146" r="15"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1192969" y="4483809"/>
                <a:ext cx="878489"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𝑋</m:t>
                      </m:r>
                    </m:oMath>
                  </m:oMathPara>
                </a14:m>
                <a:endParaRPr lang="zh-CN" altLang="en-US" sz="2000" dirty="0"/>
              </a:p>
            </p:txBody>
          </p:sp>
        </mc:Choice>
        <mc:Fallback>
          <p:sp>
            <p:nvSpPr>
              <p:cNvPr id="20" name="文本框 19"/>
              <p:cNvSpPr txBox="1">
                <a:spLocks noRot="1" noChangeAspect="1" noMove="1" noResize="1" noEditPoints="1" noAdjustHandles="1" noChangeArrowheads="1" noChangeShapeType="1" noTextEdit="1"/>
              </p:cNvSpPr>
              <p:nvPr/>
            </p:nvSpPr>
            <p:spPr>
              <a:xfrm>
                <a:off x="1192969" y="4483809"/>
                <a:ext cx="878489" cy="400110"/>
              </a:xfrm>
              <a:prstGeom prst="rect">
                <a:avLst/>
              </a:prstGeom>
              <a:blipFill rotWithShape="1">
                <a:blip r:embed="rId5"/>
                <a:stretch>
                  <a:fillRect l="-50" t="-18" r="10"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4116060" y="4506111"/>
                <a:ext cx="1122947"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𝑧</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𝑍</m:t>
                      </m:r>
                    </m:oMath>
                  </m:oMathPara>
                </a14:m>
                <a:endParaRPr lang="zh-CN" altLang="en-US" sz="2000" dirty="0"/>
              </a:p>
            </p:txBody>
          </p:sp>
        </mc:Choice>
        <mc:Fallback>
          <p:sp>
            <p:nvSpPr>
              <p:cNvPr id="21" name="文本框 20"/>
              <p:cNvSpPr txBox="1">
                <a:spLocks noRot="1" noChangeAspect="1" noMove="1" noResize="1" noEditPoints="1" noAdjustHandles="1" noChangeArrowheads="1" noChangeShapeType="1" noTextEdit="1"/>
              </p:cNvSpPr>
              <p:nvPr/>
            </p:nvSpPr>
            <p:spPr>
              <a:xfrm>
                <a:off x="4116060" y="4506111"/>
                <a:ext cx="1122947" cy="400110"/>
              </a:xfrm>
              <a:prstGeom prst="rect">
                <a:avLst/>
              </a:prstGeom>
              <a:blipFill rotWithShape="1">
                <a:blip r:embed="rId6"/>
                <a:stretch>
                  <a:fillRect l="-56" t="-38" r="23"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3292981" y="6133431"/>
                <a:ext cx="3843799" cy="400110"/>
              </a:xfrm>
              <a:prstGeom prst="rect">
                <a:avLst/>
              </a:prstGeom>
              <a:noFill/>
            </p:spPr>
            <p:txBody>
              <a:bodyPr wrap="squar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𝑧</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zh-CN" altLang="en-US" sz="2000" b="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oMath>
                </a14:m>
                <a:r>
                  <a:rPr lang="en-US" altLang="zh-CN" sz="2000" dirty="0"/>
                  <a:t>, </a:t>
                </a:r>
                <a14:m>
                  <m:oMath xmlns:m="http://schemas.openxmlformats.org/officeDocument/2006/math">
                    <m:r>
                      <a:rPr lang="en-US" altLang="zh-CN" sz="2000" b="0" i="1" dirty="0" smtClean="0">
                        <a:latin typeface="Cambria Math" panose="02040503050406030204" pitchFamily="18" charset="0"/>
                      </a:rPr>
                      <m:t>𝑁</m:t>
                    </m:r>
                  </m:oMath>
                </a14:m>
                <a:endParaRPr lang="zh-CN" altLang="en-US" sz="2000" dirty="0"/>
              </a:p>
            </p:txBody>
          </p:sp>
        </mc:Choice>
        <mc:Fallback>
          <p:sp>
            <p:nvSpPr>
              <p:cNvPr id="22" name="文本框 21"/>
              <p:cNvSpPr txBox="1">
                <a:spLocks noRot="1" noChangeAspect="1" noMove="1" noResize="1" noEditPoints="1" noAdjustHandles="1" noChangeArrowheads="1" noChangeShapeType="1" noTextEdit="1"/>
              </p:cNvSpPr>
              <p:nvPr/>
            </p:nvSpPr>
            <p:spPr>
              <a:xfrm>
                <a:off x="3292981" y="6133431"/>
                <a:ext cx="3843799" cy="400110"/>
              </a:xfrm>
              <a:prstGeom prst="rect">
                <a:avLst/>
              </a:prstGeom>
              <a:blipFill rotWithShape="1">
                <a:blip r:embed="rId7"/>
                <a:stretch>
                  <a:fillRect l="-13" t="-150" b="6"/>
                </a:stretch>
              </a:blipFill>
            </p:spPr>
            <p:txBody>
              <a:bodyPr/>
              <a:lstStyle/>
              <a:p>
                <a:r>
                  <a:rPr lang="zh-CN" altLang="en-US">
                    <a:noFill/>
                  </a:rPr>
                  <a:t> </a:t>
                </a:r>
              </a:p>
            </p:txBody>
          </p:sp>
        </mc:Fallback>
      </mc:AlternateContent>
      <p:sp>
        <p:nvSpPr>
          <p:cNvPr id="10"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850" y="2694432"/>
            <a:ext cx="8466582" cy="3859020"/>
          </a:xfrm>
        </p:spPr>
        <p:txBody>
          <a:bodyPr>
            <a:normAutofit fontScale="92500" lnSpcReduction="20000"/>
          </a:bodyPr>
          <a:lstStyle/>
          <a:p>
            <a:r>
              <a:rPr lang="zh-CN" altLang="en-US" sz="2400" dirty="0">
                <a:ea typeface="等线" panose="02010600030101010101" pitchFamily="2" charset="-122"/>
              </a:rPr>
              <a:t>降维有线性的降维和非线性的</a:t>
            </a:r>
            <a:r>
              <a:rPr lang="zh-CN" altLang="en-US" sz="2400">
                <a:ea typeface="等线" panose="02010600030101010101" pitchFamily="2" charset="-122"/>
              </a:rPr>
              <a:t>降维</a:t>
            </a:r>
            <a:r>
              <a:rPr lang="en-US" altLang="zh-CN" sz="2400">
                <a:ea typeface="等线" panose="02010600030101010101" pitchFamily="2" charset="-122"/>
              </a:rPr>
              <a:t>.</a:t>
            </a:r>
            <a:endParaRPr lang="en-GB" altLang="zh-CN" dirty="0">
              <a:ea typeface="等线" panose="02010600030101010101" pitchFamily="2" charset="-122"/>
            </a:endParaRPr>
          </a:p>
          <a:p>
            <a:endParaRPr lang="en-GB" altLang="zh-CN" dirty="0">
              <a:ea typeface="等线" panose="02010600030101010101" pitchFamily="2" charset="-122"/>
            </a:endParaRPr>
          </a:p>
          <a:p>
            <a:endParaRPr lang="en-GB" altLang="zh-CN" dirty="0">
              <a:ea typeface="等线" panose="02010600030101010101" pitchFamily="2" charset="-122"/>
            </a:endParaRPr>
          </a:p>
          <a:p>
            <a:endParaRPr lang="en-GB" altLang="zh-CN" dirty="0">
              <a:ea typeface="等线" panose="02010600030101010101" pitchFamily="2" charset="-122"/>
            </a:endParaRPr>
          </a:p>
          <a:p>
            <a:endParaRPr lang="en-GB" altLang="zh-CN" dirty="0">
              <a:ea typeface="等线" panose="02010600030101010101" pitchFamily="2" charset="-122"/>
            </a:endParaRPr>
          </a:p>
          <a:p>
            <a:endParaRPr lang="en-GB" altLang="zh-CN" dirty="0">
              <a:ea typeface="等线" panose="02010600030101010101" pitchFamily="2" charset="-122"/>
            </a:endParaRPr>
          </a:p>
          <a:p>
            <a:endParaRPr lang="en-GB" altLang="zh-CN" dirty="0">
              <a:ea typeface="等线" panose="02010600030101010101" pitchFamily="2" charset="-122"/>
            </a:endParaRPr>
          </a:p>
          <a:p>
            <a:pPr>
              <a:lnSpc>
                <a:spcPct val="160000"/>
              </a:lnSpc>
            </a:pPr>
            <a:r>
              <a:rPr lang="zh-CN" altLang="en-US" sz="2400" dirty="0">
                <a:ea typeface="等线" panose="02010600030101010101" pitchFamily="2" charset="-122"/>
              </a:rPr>
              <a:t>二维空间的样本存在于一条直线</a:t>
            </a:r>
            <a:r>
              <a:rPr lang="zh-CN" altLang="en-US" sz="2400">
                <a:ea typeface="等线" panose="02010600030101010101" pitchFamily="2" charset="-122"/>
              </a:rPr>
              <a:t>的附近</a:t>
            </a:r>
            <a:r>
              <a:rPr lang="en-US" altLang="zh-CN" sz="2400">
                <a:ea typeface="等线" panose="02010600030101010101" pitchFamily="2" charset="-122"/>
              </a:rPr>
              <a:t>, </a:t>
            </a:r>
            <a:r>
              <a:rPr lang="zh-CN" altLang="en-US" sz="2400">
                <a:ea typeface="等线" panose="02010600030101010101" pitchFamily="2" charset="-122"/>
              </a:rPr>
              <a:t>可以</a:t>
            </a:r>
            <a:r>
              <a:rPr lang="zh-CN" altLang="en-US" sz="2400" dirty="0">
                <a:ea typeface="等线" panose="02010600030101010101" pitchFamily="2" charset="-122"/>
              </a:rPr>
              <a:t>将样本从二维空间转换到一</a:t>
            </a:r>
            <a:r>
              <a:rPr lang="zh-CN" altLang="en-US" sz="2400">
                <a:ea typeface="等线" panose="02010600030101010101" pitchFamily="2" charset="-122"/>
              </a:rPr>
              <a:t>维空间</a:t>
            </a:r>
            <a:r>
              <a:rPr lang="en-US" altLang="zh-CN" sz="2400">
                <a:ea typeface="等线" panose="02010600030101010101" pitchFamily="2" charset="-122"/>
              </a:rPr>
              <a:t>. </a:t>
            </a:r>
            <a:r>
              <a:rPr lang="zh-CN" altLang="en-US" sz="2400">
                <a:ea typeface="等线" panose="02010600030101010101" pitchFamily="2" charset="-122"/>
              </a:rPr>
              <a:t>通过</a:t>
            </a:r>
            <a:r>
              <a:rPr lang="zh-CN" altLang="en-US" sz="2400" dirty="0">
                <a:ea typeface="等线" panose="02010600030101010101" pitchFamily="2" charset="-122"/>
              </a:rPr>
              <a:t>降维可以更好地表示样本之间</a:t>
            </a:r>
            <a:r>
              <a:rPr lang="zh-CN" altLang="en-US" sz="2400">
                <a:ea typeface="等线" panose="02010600030101010101" pitchFamily="2" charset="-122"/>
              </a:rPr>
              <a:t>的关系</a:t>
            </a:r>
            <a:r>
              <a:rPr lang="en-US" altLang="zh-CN" sz="2400">
                <a:ea typeface="等线" panose="02010600030101010101" pitchFamily="2" charset="-122"/>
              </a:rPr>
              <a:t>.</a:t>
            </a:r>
            <a:endParaRPr lang="zh-CN" altLang="en-US" sz="2400" dirty="0">
              <a:ea typeface="等线" panose="02010600030101010101" pitchFamily="2" charset="-122"/>
            </a:endParaRPr>
          </a:p>
        </p:txBody>
      </p:sp>
      <p:pic>
        <p:nvPicPr>
          <p:cNvPr id="6" name="Picture 5"/>
          <p:cNvPicPr>
            <a:picLocks noChangeAspect="1"/>
          </p:cNvPicPr>
          <p:nvPr/>
        </p:nvPicPr>
        <p:blipFill>
          <a:blip r:embed="rId1"/>
          <a:stretch>
            <a:fillRect/>
          </a:stretch>
        </p:blipFill>
        <p:spPr>
          <a:xfrm>
            <a:off x="2181802" y="3282844"/>
            <a:ext cx="5743575" cy="1952625"/>
          </a:xfrm>
          <a:prstGeom prst="rect">
            <a:avLst/>
          </a:prstGeom>
        </p:spPr>
      </p:pic>
      <p:sp>
        <p:nvSpPr>
          <p:cNvPr id="5" name="标题 1"/>
          <p:cNvSpPr txBox="1"/>
          <p:nvPr/>
        </p:nvSpPr>
        <p:spPr>
          <a:xfrm>
            <a:off x="278732" y="153450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降维</a:t>
            </a:r>
            <a:endParaRPr lang="zh-CN" altLang="en-US" sz="3200" b="1" dirty="0">
              <a:solidFill>
                <a:schemeClr val="accent1">
                  <a:lumMod val="50000"/>
                </a:schemeClr>
              </a:solidFill>
              <a:latin typeface="+mn-ea"/>
              <a:ea typeface="+mn-ea"/>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682" y="1539974"/>
            <a:ext cx="7886700" cy="1325563"/>
          </a:xfrm>
        </p:spPr>
        <p:txBody>
          <a:bodyPr>
            <a:normAutofit/>
          </a:bodyPr>
          <a:lstStyle/>
          <a:p>
            <a:r>
              <a:rPr lang="zh-CN" altLang="en-US" sz="3200" b="1">
                <a:solidFill>
                  <a:schemeClr val="accent1">
                    <a:lumMod val="50000"/>
                  </a:schemeClr>
                </a:solidFill>
                <a:latin typeface="+mn-ea"/>
                <a:ea typeface="+mn-ea"/>
              </a:rPr>
              <a:t>降维</a:t>
            </a:r>
            <a:endParaRPr lang="zh-CN" altLang="en-US" sz="3200" b="1" dirty="0">
              <a:solidFill>
                <a:schemeClr val="accent1">
                  <a:lumMod val="50000"/>
                </a:schemeClr>
              </a:solidFill>
              <a:latin typeface="+mn-ea"/>
              <a:ea typeface="+mn-ea"/>
            </a:endParaRPr>
          </a:p>
        </p:txBody>
      </p:sp>
      <p:sp>
        <p:nvSpPr>
          <p:cNvPr id="3" name="内容占位符 2"/>
          <p:cNvSpPr>
            <a:spLocks noGrp="1"/>
          </p:cNvSpPr>
          <p:nvPr>
            <p:ph idx="1"/>
          </p:nvPr>
        </p:nvSpPr>
        <p:spPr>
          <a:xfrm>
            <a:off x="313155" y="2517648"/>
            <a:ext cx="8295585" cy="903476"/>
          </a:xfrm>
        </p:spPr>
        <p:txBody>
          <a:bodyPr/>
          <a:lstStyle/>
          <a:p>
            <a:pPr>
              <a:lnSpc>
                <a:spcPct val="100000"/>
              </a:lnSpc>
            </a:pPr>
            <a:r>
              <a:rPr lang="zh-CN" altLang="en-US" sz="2200" dirty="0">
                <a:ea typeface="等线" panose="02010600030101010101" pitchFamily="2" charset="-122"/>
              </a:rPr>
              <a:t>给出一个简单的数据集合</a:t>
            </a:r>
            <a:r>
              <a:rPr lang="en-US" altLang="zh-CN" sz="2200" dirty="0">
                <a:ea typeface="等线" panose="02010600030101010101" pitchFamily="2" charset="-122"/>
              </a:rPr>
              <a:t>. </a:t>
            </a:r>
            <a:r>
              <a:rPr lang="zh-CN" altLang="en-US" sz="2200" dirty="0">
                <a:ea typeface="等线" panose="02010600030101010101" pitchFamily="2" charset="-122"/>
              </a:rPr>
              <a:t>有</a:t>
            </a:r>
            <a:r>
              <a:rPr lang="en-US" altLang="zh-CN" sz="2200" dirty="0">
                <a:ea typeface="等线" panose="02010600030101010101" pitchFamily="2" charset="-122"/>
              </a:rPr>
              <a:t>14</a:t>
            </a:r>
            <a:r>
              <a:rPr lang="zh-CN" altLang="en-US" sz="2200" dirty="0">
                <a:ea typeface="等线" panose="02010600030101010101" pitchFamily="2" charset="-122"/>
              </a:rPr>
              <a:t>个样本</a:t>
            </a:r>
            <a:r>
              <a:rPr lang="en-GB" altLang="zh-CN" sz="2200" dirty="0">
                <a:ea typeface="等线" panose="02010600030101010101" pitchFamily="2" charset="-122"/>
              </a:rPr>
              <a:t>A</a:t>
            </a:r>
            <a:r>
              <a:rPr lang="en-US" altLang="zh-CN" sz="2200" dirty="0">
                <a:ea typeface="等线" panose="02010600030101010101" pitchFamily="2" charset="-122"/>
              </a:rPr>
              <a:t>,</a:t>
            </a:r>
            <a:r>
              <a:rPr lang="zh-CN" altLang="en-GB" sz="2200" dirty="0">
                <a:ea typeface="等线" panose="02010600030101010101" pitchFamily="2" charset="-122"/>
              </a:rPr>
              <a:t> </a:t>
            </a:r>
            <a:r>
              <a:rPr lang="en-GB" altLang="zh-CN" sz="2200" dirty="0">
                <a:ea typeface="等线" panose="02010600030101010101" pitchFamily="2" charset="-122"/>
              </a:rPr>
              <a:t>B</a:t>
            </a:r>
            <a:r>
              <a:rPr lang="en-US" altLang="zh-CN" sz="2200" dirty="0">
                <a:ea typeface="等线" panose="02010600030101010101" pitchFamily="2" charset="-122"/>
              </a:rPr>
              <a:t>, </a:t>
            </a:r>
            <a:r>
              <a:rPr lang="zh-CN" altLang="en-GB" sz="2200" dirty="0">
                <a:ea typeface="等线" panose="02010600030101010101" pitchFamily="2" charset="-122"/>
              </a:rPr>
              <a:t> </a:t>
            </a:r>
            <a:r>
              <a:rPr lang="en-GB" altLang="zh-CN" sz="2200" dirty="0">
                <a:ea typeface="等线" panose="02010600030101010101" pitchFamily="2" charset="-122"/>
              </a:rPr>
              <a:t>C</a:t>
            </a:r>
            <a:r>
              <a:rPr lang="en-US" altLang="zh-CN" sz="2200" dirty="0">
                <a:ea typeface="等线" panose="02010600030101010101" pitchFamily="2" charset="-122"/>
              </a:rPr>
              <a:t>,</a:t>
            </a:r>
            <a:r>
              <a:rPr lang="zh-CN" altLang="en-GB" sz="2200" dirty="0">
                <a:ea typeface="等线" panose="02010600030101010101" pitchFamily="2" charset="-122"/>
              </a:rPr>
              <a:t> </a:t>
            </a:r>
            <a:r>
              <a:rPr lang="en-GB" altLang="zh-CN" sz="2200" dirty="0">
                <a:ea typeface="等线" panose="02010600030101010101" pitchFamily="2" charset="-122"/>
              </a:rPr>
              <a:t>D</a:t>
            </a:r>
            <a:r>
              <a:rPr lang="zh-CN" altLang="en-US" sz="2200" dirty="0">
                <a:ea typeface="等线" panose="02010600030101010101" pitchFamily="2" charset="-122"/>
              </a:rPr>
              <a:t>等</a:t>
            </a:r>
            <a:r>
              <a:rPr lang="en-US" altLang="zh-CN" sz="2200" dirty="0">
                <a:ea typeface="等线" panose="02010600030101010101" pitchFamily="2" charset="-122"/>
              </a:rPr>
              <a:t>, </a:t>
            </a:r>
            <a:r>
              <a:rPr lang="zh-CN" altLang="en-US" sz="2200" dirty="0">
                <a:ea typeface="等线" panose="02010600030101010101" pitchFamily="2" charset="-122"/>
              </a:rPr>
              <a:t>每个样本有</a:t>
            </a:r>
            <a:r>
              <a:rPr lang="en-US" altLang="zh-CN" sz="2200" dirty="0">
                <a:ea typeface="等线" panose="02010600030101010101" pitchFamily="2" charset="-122"/>
              </a:rPr>
              <a:t>9 </a:t>
            </a:r>
            <a:r>
              <a:rPr lang="zh-CN" altLang="en-US" sz="2200" dirty="0">
                <a:ea typeface="等线" panose="02010600030101010101" pitchFamily="2" charset="-122"/>
              </a:rPr>
              <a:t>维特征</a:t>
            </a:r>
            <a:endParaRPr lang="en-GB" altLang="zh-CN" dirty="0">
              <a:ea typeface="等线" panose="02010600030101010101" pitchFamily="2" charset="-122"/>
            </a:endParaRPr>
          </a:p>
        </p:txBody>
      </p:sp>
      <mc:AlternateContent xmlns:mc="http://schemas.openxmlformats.org/markup-compatibility/2006">
        <mc:Choice xmlns:a14="http://schemas.microsoft.com/office/drawing/2010/main" Requires="a14">
          <p:sp>
            <p:nvSpPr>
              <p:cNvPr id="4" name="文本框 3"/>
              <p:cNvSpPr txBox="1"/>
              <p:nvPr/>
            </p:nvSpPr>
            <p:spPr>
              <a:xfrm>
                <a:off x="1493520" y="2798303"/>
                <a:ext cx="1693395"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9</m:t>
                          </m:r>
                        </m:sub>
                      </m:sSub>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1493520" y="2798303"/>
                <a:ext cx="1693395" cy="461665"/>
              </a:xfrm>
              <a:prstGeom prst="rect">
                <a:avLst/>
              </a:prstGeom>
              <a:blipFill rotWithShape="1">
                <a:blip r:embed="rId1"/>
                <a:stretch>
                  <a:fillRect t="-107" r="29" b="111"/>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pic>
        <p:nvPicPr>
          <p:cNvPr id="5" name="图片 4"/>
          <p:cNvPicPr>
            <a:picLocks noChangeAspect="1"/>
          </p:cNvPicPr>
          <p:nvPr/>
        </p:nvPicPr>
        <p:blipFill>
          <a:blip r:embed="rId2"/>
          <a:stretch>
            <a:fillRect/>
          </a:stretch>
        </p:blipFill>
        <p:spPr>
          <a:xfrm>
            <a:off x="1493520" y="3623868"/>
            <a:ext cx="6251024" cy="252973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0586" y="2694432"/>
            <a:ext cx="8415461" cy="3539100"/>
          </a:xfrm>
        </p:spPr>
        <p:txBody>
          <a:bodyPr>
            <a:normAutofit/>
          </a:bodyPr>
          <a:lstStyle/>
          <a:p>
            <a:pPr>
              <a:lnSpc>
                <a:spcPct val="100000"/>
              </a:lnSpc>
            </a:pPr>
            <a:r>
              <a:rPr lang="zh-CN" altLang="en-US" sz="2000" dirty="0">
                <a:ea typeface="等线" panose="02010600030101010101" pitchFamily="2" charset="-122"/>
              </a:rPr>
              <a:t>由于数据是高维</a:t>
            </a:r>
            <a:r>
              <a:rPr lang="en-US" altLang="zh-CN" sz="2000" dirty="0">
                <a:ea typeface="等线" panose="02010600030101010101" pitchFamily="2" charset="-122"/>
              </a:rPr>
              <a:t> (</a:t>
            </a:r>
            <a:r>
              <a:rPr lang="zh-CN" altLang="en-US" sz="2000" dirty="0">
                <a:ea typeface="等线" panose="02010600030101010101" pitchFamily="2" charset="-122"/>
              </a:rPr>
              <a:t>多变量</a:t>
            </a:r>
            <a:r>
              <a:rPr lang="en-US" altLang="zh-CN" sz="2000" dirty="0">
                <a:ea typeface="等线" panose="02010600030101010101" pitchFamily="2" charset="-122"/>
              </a:rPr>
              <a:t>) </a:t>
            </a:r>
            <a:r>
              <a:rPr lang="zh-CN" altLang="en-US" sz="2000" dirty="0">
                <a:ea typeface="等线" panose="02010600030101010101" pitchFamily="2" charset="-122"/>
              </a:rPr>
              <a:t>数据</a:t>
            </a:r>
            <a:r>
              <a:rPr lang="en-US" altLang="zh-CN" sz="2000" dirty="0">
                <a:ea typeface="等线" panose="02010600030101010101" pitchFamily="2" charset="-122"/>
              </a:rPr>
              <a:t>, </a:t>
            </a:r>
            <a:r>
              <a:rPr lang="zh-CN" altLang="en-US" sz="2000" dirty="0">
                <a:ea typeface="等线" panose="02010600030101010101" pitchFamily="2" charset="-122"/>
              </a:rPr>
              <a:t>很难观察变量的样本区分能力</a:t>
            </a:r>
            <a:r>
              <a:rPr lang="en-US" altLang="zh-CN" sz="2000" dirty="0">
                <a:ea typeface="等线" panose="02010600030101010101" pitchFamily="2" charset="-122"/>
              </a:rPr>
              <a:t>, </a:t>
            </a:r>
            <a:r>
              <a:rPr lang="zh-CN" altLang="en-US" sz="2000" dirty="0">
                <a:ea typeface="等线" panose="02010600030101010101" pitchFamily="2" charset="-122"/>
              </a:rPr>
              <a:t>也很难观察样本之间的关系</a:t>
            </a:r>
            <a:r>
              <a:rPr lang="en-US" altLang="zh-CN" sz="2000" dirty="0">
                <a:ea typeface="等线" panose="02010600030101010101" pitchFamily="2" charset="-122"/>
              </a:rPr>
              <a:t>.</a:t>
            </a:r>
            <a:endParaRPr lang="en-GB" altLang="zh-CN" sz="2000" dirty="0">
              <a:ea typeface="等线" panose="02010600030101010101" pitchFamily="2" charset="-122"/>
            </a:endParaRPr>
          </a:p>
          <a:p>
            <a:pPr>
              <a:lnSpc>
                <a:spcPct val="100000"/>
              </a:lnSpc>
            </a:pPr>
            <a:r>
              <a:rPr lang="zh-CN" altLang="en-US" sz="2000" dirty="0">
                <a:ea typeface="等线" panose="02010600030101010101" pitchFamily="2" charset="-122"/>
              </a:rPr>
              <a:t>对数据进行降维</a:t>
            </a:r>
            <a:r>
              <a:rPr lang="en-US" altLang="zh-CN" sz="2000" dirty="0">
                <a:ea typeface="等线" panose="02010600030101010101" pitchFamily="2" charset="-122"/>
              </a:rPr>
              <a:t>, </a:t>
            </a:r>
            <a:r>
              <a:rPr lang="zh-CN" altLang="en-US" sz="2000" dirty="0">
                <a:ea typeface="等线" panose="02010600030101010101" pitchFamily="2" charset="-122"/>
              </a:rPr>
              <a:t>如主成分分析</a:t>
            </a:r>
            <a:r>
              <a:rPr lang="en-US" altLang="zh-CN" sz="2000" dirty="0">
                <a:ea typeface="等线" panose="02010600030101010101" pitchFamily="2" charset="-122"/>
              </a:rPr>
              <a:t>, </a:t>
            </a:r>
            <a:r>
              <a:rPr lang="zh-CN" altLang="en-US" sz="2000" dirty="0">
                <a:ea typeface="等线" panose="02010600030101010101" pitchFamily="2" charset="-122"/>
              </a:rPr>
              <a:t>就可以更</a:t>
            </a:r>
            <a:endParaRPr lang="en-US" altLang="zh-CN" sz="2000" dirty="0">
              <a:ea typeface="等线" panose="02010600030101010101" pitchFamily="2" charset="-122"/>
            </a:endParaRPr>
          </a:p>
          <a:p>
            <a:pPr marL="0" indent="0">
              <a:lnSpc>
                <a:spcPct val="100000"/>
              </a:lnSpc>
              <a:buNone/>
            </a:pPr>
            <a:r>
              <a:rPr lang="zh-CN" altLang="en-US" sz="2000" dirty="0">
                <a:ea typeface="等线" panose="02010600030101010101" pitchFamily="2" charset="-122"/>
              </a:rPr>
              <a:t>   直接地分析以上问题</a:t>
            </a:r>
            <a:r>
              <a:rPr lang="en-US" altLang="zh-CN" sz="2000" dirty="0">
                <a:ea typeface="等线" panose="02010600030101010101" pitchFamily="2" charset="-122"/>
              </a:rPr>
              <a:t>.</a:t>
            </a:r>
            <a:endParaRPr lang="en-GB" altLang="zh-CN" sz="2000" dirty="0">
              <a:ea typeface="等线" panose="02010600030101010101" pitchFamily="2" charset="-122"/>
            </a:endParaRPr>
          </a:p>
          <a:p>
            <a:pPr>
              <a:lnSpc>
                <a:spcPct val="100000"/>
              </a:lnSpc>
            </a:pPr>
            <a:r>
              <a:rPr lang="ja-JP" altLang="en-US" sz="2000" dirty="0">
                <a:ea typeface="等线" panose="02010600030101010101" pitchFamily="2" charset="-122"/>
              </a:rPr>
              <a:t>对样本集</a:t>
            </a:r>
            <a:r>
              <a:rPr lang="zh-CN" altLang="en-US" sz="2000" dirty="0">
                <a:ea typeface="等线" panose="02010600030101010101" pitchFamily="2" charset="-122"/>
              </a:rPr>
              <a:t>合进行降维</a:t>
            </a:r>
            <a:r>
              <a:rPr lang="en-US" altLang="zh-CN" sz="2000" dirty="0">
                <a:ea typeface="等线" panose="02010600030101010101" pitchFamily="2" charset="-122"/>
              </a:rPr>
              <a:t> (</a:t>
            </a:r>
            <a:r>
              <a:rPr lang="zh-CN" altLang="en-US" sz="2000" dirty="0">
                <a:ea typeface="等线" panose="02010600030101010101" pitchFamily="2" charset="-122"/>
              </a:rPr>
              <a:t>主成分分析</a:t>
            </a:r>
            <a:r>
              <a:rPr lang="en-US" altLang="zh-CN" sz="2000" dirty="0">
                <a:ea typeface="等线" panose="02010600030101010101" pitchFamily="2" charset="-122"/>
              </a:rPr>
              <a:t>), </a:t>
            </a:r>
            <a:r>
              <a:rPr lang="zh-CN" altLang="en-US" sz="2000" dirty="0">
                <a:ea typeface="等线" panose="02010600030101010101" pitchFamily="2" charset="-122"/>
              </a:rPr>
              <a:t>结果在</a:t>
            </a:r>
            <a:endParaRPr lang="en-US" altLang="zh-CN" sz="2000" dirty="0">
              <a:ea typeface="等线" panose="02010600030101010101" pitchFamily="2" charset="-122"/>
            </a:endParaRPr>
          </a:p>
          <a:p>
            <a:pPr marL="0" indent="0">
              <a:lnSpc>
                <a:spcPct val="100000"/>
              </a:lnSpc>
              <a:buNone/>
            </a:pPr>
            <a:r>
              <a:rPr lang="zh-CN" altLang="en-US" sz="2000" dirty="0">
                <a:ea typeface="等线" panose="02010600030101010101" pitchFamily="2" charset="-122"/>
              </a:rPr>
              <a:t>    新的二维实数空间中</a:t>
            </a:r>
            <a:r>
              <a:rPr lang="en-US" altLang="zh-CN" sz="2000" dirty="0">
                <a:ea typeface="等线" panose="02010600030101010101" pitchFamily="2" charset="-122"/>
              </a:rPr>
              <a:t>, </a:t>
            </a:r>
            <a:r>
              <a:rPr lang="zh-CN" altLang="en-US" sz="2000" dirty="0">
                <a:ea typeface="等线" panose="02010600030101010101" pitchFamily="2" charset="-122"/>
              </a:rPr>
              <a:t>有二维新的特征</a:t>
            </a:r>
            <a:r>
              <a:rPr lang="en-GB" altLang="zh-CN" sz="2000" i="1" dirty="0">
                <a:ea typeface="等线" panose="02010600030101010101" pitchFamily="2" charset="-122"/>
              </a:rPr>
              <a:t>y</a:t>
            </a:r>
            <a:r>
              <a:rPr lang="en-GB" altLang="zh-CN" sz="2000" baseline="-25000" dirty="0">
                <a:ea typeface="等线" panose="02010600030101010101" pitchFamily="2" charset="-122"/>
              </a:rPr>
              <a:t>1</a:t>
            </a:r>
            <a:r>
              <a:rPr lang="en-GB" altLang="zh-CN" sz="2000" dirty="0">
                <a:ea typeface="等线" panose="02010600030101010101" pitchFamily="2" charset="-122"/>
              </a:rPr>
              <a:t>, </a:t>
            </a:r>
            <a:r>
              <a:rPr lang="en-GB" altLang="zh-CN" sz="2000" i="1" dirty="0">
                <a:ea typeface="等线" panose="02010600030101010101" pitchFamily="2" charset="-122"/>
              </a:rPr>
              <a:t>y</a:t>
            </a:r>
            <a:r>
              <a:rPr lang="en-GB" altLang="zh-CN" sz="2000" baseline="-25000" dirty="0">
                <a:ea typeface="等线" panose="02010600030101010101" pitchFamily="2" charset="-122"/>
              </a:rPr>
              <a:t>2</a:t>
            </a:r>
            <a:r>
              <a:rPr lang="en-GB" altLang="zh-CN" sz="1800" dirty="0">
                <a:ea typeface="等线" panose="02010600030101010101" pitchFamily="2" charset="-122"/>
              </a:rPr>
              <a:t>, </a:t>
            </a:r>
            <a:endParaRPr lang="en-US" altLang="zh-CN" sz="1800" dirty="0">
              <a:ea typeface="等线" panose="02010600030101010101" pitchFamily="2" charset="-122"/>
            </a:endParaRPr>
          </a:p>
          <a:p>
            <a:pPr marL="0" indent="0">
              <a:lnSpc>
                <a:spcPct val="100000"/>
              </a:lnSpc>
              <a:buNone/>
            </a:pPr>
            <a:r>
              <a:rPr lang="en-GB" altLang="zh-CN" sz="1800" dirty="0">
                <a:ea typeface="等线" panose="02010600030101010101" pitchFamily="2" charset="-122"/>
              </a:rPr>
              <a:t>    </a:t>
            </a:r>
            <a:r>
              <a:rPr lang="en-GB" altLang="zh-CN" sz="2000" dirty="0">
                <a:ea typeface="等线" panose="02010600030101010101" pitchFamily="2" charset="-122"/>
              </a:rPr>
              <a:t>14</a:t>
            </a:r>
            <a:r>
              <a:rPr lang="zh-CN" altLang="en-US" sz="2000" dirty="0">
                <a:ea typeface="等线" panose="02010600030101010101" pitchFamily="2" charset="-122"/>
              </a:rPr>
              <a:t>个样本分布在不同位置</a:t>
            </a:r>
            <a:r>
              <a:rPr lang="en-US" altLang="zh-CN" sz="2000" dirty="0">
                <a:ea typeface="等线" panose="02010600030101010101" pitchFamily="2" charset="-122"/>
              </a:rPr>
              <a:t>.</a:t>
            </a:r>
            <a:endParaRPr lang="en-US" altLang="zh-CN" sz="1800" dirty="0">
              <a:ea typeface="等线" panose="02010600030101010101" pitchFamily="2" charset="-122"/>
            </a:endParaRPr>
          </a:p>
          <a:p>
            <a:pPr>
              <a:lnSpc>
                <a:spcPct val="100000"/>
              </a:lnSpc>
            </a:pPr>
            <a:r>
              <a:rPr lang="zh-CN" altLang="en-US" sz="2000" dirty="0">
                <a:ea typeface="等线" panose="02010600030101010101" pitchFamily="2" charset="-122"/>
              </a:rPr>
              <a:t>通过降维</a:t>
            </a:r>
            <a:r>
              <a:rPr lang="en-US" altLang="zh-CN" sz="2000" dirty="0">
                <a:ea typeface="等线" panose="02010600030101010101" pitchFamily="2" charset="-122"/>
              </a:rPr>
              <a:t>, </a:t>
            </a:r>
            <a:r>
              <a:rPr lang="zh-CN" altLang="en-US" sz="2000" dirty="0">
                <a:ea typeface="等线" panose="02010600030101010101" pitchFamily="2" charset="-122"/>
              </a:rPr>
              <a:t>可以发现样本可以分为三个类</a:t>
            </a:r>
            <a:r>
              <a:rPr lang="en-US" altLang="zh-CN" sz="2000" dirty="0">
                <a:ea typeface="等线" panose="02010600030101010101" pitchFamily="2" charset="-122"/>
              </a:rPr>
              <a:t>, </a:t>
            </a:r>
            <a:r>
              <a:rPr lang="zh-CN" altLang="en-US" sz="2000" dirty="0">
                <a:ea typeface="等线" panose="02010600030101010101" pitchFamily="2" charset="-122"/>
              </a:rPr>
              <a:t>二维新特征由原始特征定义</a:t>
            </a:r>
            <a:r>
              <a:rPr lang="en-US" altLang="zh-CN" sz="2000" dirty="0">
                <a:ea typeface="等线" panose="02010600030101010101" pitchFamily="2" charset="-122"/>
              </a:rPr>
              <a:t>.</a:t>
            </a:r>
            <a:endParaRPr lang="zh-CN" altLang="en-US" sz="2000" dirty="0">
              <a:ea typeface="等线" panose="02010600030101010101" pitchFamily="2" charset="-122"/>
            </a:endParaRPr>
          </a:p>
        </p:txBody>
      </p:sp>
      <p:pic>
        <p:nvPicPr>
          <p:cNvPr id="4" name="Picture 3"/>
          <p:cNvPicPr>
            <a:picLocks noChangeAspect="1"/>
          </p:cNvPicPr>
          <p:nvPr/>
        </p:nvPicPr>
        <p:blipFill>
          <a:blip r:embed="rId1"/>
          <a:stretch>
            <a:fillRect/>
          </a:stretch>
        </p:blipFill>
        <p:spPr>
          <a:xfrm>
            <a:off x="6034631" y="3123443"/>
            <a:ext cx="2639977" cy="2473417"/>
          </a:xfrm>
          <a:prstGeom prst="rect">
            <a:avLst/>
          </a:prstGeom>
        </p:spPr>
      </p:pic>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8" name="标题 1"/>
          <p:cNvSpPr>
            <a:spLocks noGrp="1"/>
          </p:cNvSpPr>
          <p:nvPr>
            <p:ph type="title"/>
          </p:nvPr>
        </p:nvSpPr>
        <p:spPr>
          <a:xfrm>
            <a:off x="259682" y="1539974"/>
            <a:ext cx="7886700" cy="1325563"/>
          </a:xfrm>
        </p:spPr>
        <p:txBody>
          <a:bodyPr>
            <a:normAutofit/>
          </a:bodyPr>
          <a:lstStyle/>
          <a:p>
            <a:r>
              <a:rPr lang="zh-CN" altLang="en-US" sz="3200" b="1">
                <a:solidFill>
                  <a:schemeClr val="accent1">
                    <a:lumMod val="50000"/>
                  </a:schemeClr>
                </a:solidFill>
                <a:latin typeface="+mn-ea"/>
                <a:ea typeface="+mn-ea"/>
              </a:rPr>
              <a:t>降维</a:t>
            </a:r>
            <a:endParaRPr lang="zh-CN" altLang="en-US" sz="3200" b="1" dirty="0">
              <a:solidFill>
                <a:schemeClr val="accent1">
                  <a:lumMod val="50000"/>
                </a:schemeClr>
              </a:solidFill>
              <a:latin typeface="+mn-ea"/>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5"/>
          <p:cNvSpPr>
            <a:spLocks noGrp="1"/>
          </p:cNvSpPr>
          <p:nvPr>
            <p:ph idx="1"/>
          </p:nvPr>
        </p:nvSpPr>
        <p:spPr>
          <a:xfrm>
            <a:off x="417634" y="2868370"/>
            <a:ext cx="8354509" cy="3313810"/>
          </a:xfrm>
        </p:spPr>
        <p:txBody>
          <a:bodyPr>
            <a:normAutofit lnSpcReduction="10000"/>
          </a:bodyPr>
          <a:lstStyle/>
          <a:p>
            <a:pPr>
              <a:lnSpc>
                <a:spcPct val="100000"/>
              </a:lnSpc>
            </a:pPr>
            <a:r>
              <a:rPr lang="zh-CN" altLang="en-US" b="1" u="sng" dirty="0">
                <a:solidFill>
                  <a:srgbClr val="C00000"/>
                </a:solidFill>
                <a:latin typeface="等线" panose="02010600030101010101" pitchFamily="2" charset="-122"/>
                <a:ea typeface="等线" panose="02010600030101010101" pitchFamily="2" charset="-122"/>
              </a:rPr>
              <a:t>李航</a:t>
            </a:r>
            <a:r>
              <a:rPr lang="en-US" altLang="zh-CN" b="1" u="sng" dirty="0">
                <a:solidFill>
                  <a:srgbClr val="C00000"/>
                </a:solidFill>
                <a:latin typeface="等线" panose="02010600030101010101" pitchFamily="2" charset="-122"/>
                <a:ea typeface="等线" panose="02010600030101010101" pitchFamily="2" charset="-122"/>
              </a:rPr>
              <a:t>. 《</a:t>
            </a:r>
            <a:r>
              <a:rPr lang="zh-CN" altLang="en-US" b="1" u="sng" dirty="0">
                <a:solidFill>
                  <a:srgbClr val="C00000"/>
                </a:solidFill>
                <a:latin typeface="等线" panose="02010600030101010101" pitchFamily="2" charset="-122"/>
                <a:ea typeface="等线" panose="02010600030101010101" pitchFamily="2" charset="-122"/>
              </a:rPr>
              <a:t>统计学习方法</a:t>
            </a:r>
            <a:r>
              <a:rPr lang="en-US" altLang="zh-CN" b="1" u="sng" dirty="0">
                <a:solidFill>
                  <a:srgbClr val="C00000"/>
                </a:solidFill>
                <a:latin typeface="等线" panose="02010600030101010101" pitchFamily="2" charset="-122"/>
                <a:ea typeface="等线" panose="02010600030101010101" pitchFamily="2" charset="-122"/>
              </a:rPr>
              <a:t>》</a:t>
            </a:r>
            <a:r>
              <a:rPr lang="zh-CN" altLang="en-US" b="1" u="sng" dirty="0">
                <a:solidFill>
                  <a:srgbClr val="C00000"/>
                </a:solidFill>
                <a:latin typeface="等线" panose="02010600030101010101" pitchFamily="2" charset="-122"/>
                <a:ea typeface="等线" panose="02010600030101010101" pitchFamily="2" charset="-122"/>
              </a:rPr>
              <a:t>（第三版）</a:t>
            </a:r>
            <a:r>
              <a:rPr lang="en-US" altLang="zh-CN" b="1" u="sng" dirty="0">
                <a:solidFill>
                  <a:srgbClr val="C00000"/>
                </a:solidFill>
                <a:latin typeface="等线" panose="02010600030101010101" pitchFamily="2" charset="-122"/>
                <a:ea typeface="等线" panose="02010600030101010101" pitchFamily="2" charset="-122"/>
              </a:rPr>
              <a:t>. </a:t>
            </a:r>
            <a:r>
              <a:rPr lang="zh-CN" altLang="en-US" b="1" u="sng" dirty="0">
                <a:solidFill>
                  <a:srgbClr val="C00000"/>
                </a:solidFill>
                <a:latin typeface="等线" panose="02010600030101010101" pitchFamily="2" charset="-122"/>
                <a:ea typeface="等线" panose="02010600030101010101" pitchFamily="2" charset="-122"/>
              </a:rPr>
              <a:t>清华大学出版社</a:t>
            </a:r>
            <a:r>
              <a:rPr lang="en-US" altLang="zh-CN" b="1" u="sng" dirty="0">
                <a:solidFill>
                  <a:srgbClr val="C00000"/>
                </a:solidFill>
                <a:latin typeface="等线" panose="02010600030101010101" pitchFamily="2" charset="-122"/>
                <a:ea typeface="等线" panose="02010600030101010101" pitchFamily="2" charset="-122"/>
              </a:rPr>
              <a:t>, 2019.</a:t>
            </a:r>
            <a:endParaRPr lang="en-US" altLang="zh-CN" b="1" u="sng" dirty="0">
              <a:solidFill>
                <a:srgbClr val="C00000"/>
              </a:solidFill>
              <a:latin typeface="等线" panose="02010600030101010101" pitchFamily="2" charset="-122"/>
              <a:ea typeface="等线" panose="02010600030101010101" pitchFamily="2" charset="-122"/>
            </a:endParaRPr>
          </a:p>
          <a:p>
            <a:pPr>
              <a:lnSpc>
                <a:spcPct val="100000"/>
              </a:lnSpc>
            </a:pPr>
            <a:endParaRPr lang="en-US" altLang="zh-CN" u="sng" dirty="0">
              <a:solidFill>
                <a:srgbClr val="0070C0"/>
              </a:solidFill>
              <a:latin typeface="等线" panose="02010600030101010101" pitchFamily="2" charset="-122"/>
              <a:ea typeface="等线" panose="02010600030101010101" pitchFamily="2" charset="-122"/>
            </a:endParaRPr>
          </a:p>
          <a:p>
            <a:pPr>
              <a:lnSpc>
                <a:spcPct val="100000"/>
              </a:lnSpc>
            </a:pPr>
            <a:r>
              <a:rPr lang="zh-CN" altLang="en-US" sz="2400" dirty="0">
                <a:solidFill>
                  <a:srgbClr val="0070C0"/>
                </a:solidFill>
                <a:latin typeface="等线" panose="02010600030101010101" pitchFamily="2" charset="-122"/>
                <a:ea typeface="等线" panose="02010600030101010101" pitchFamily="2" charset="-122"/>
              </a:rPr>
              <a:t>周志华</a:t>
            </a:r>
            <a:r>
              <a:rPr lang="en-US" altLang="zh-CN" sz="2400" dirty="0">
                <a:solidFill>
                  <a:srgbClr val="0070C0"/>
                </a:solidFill>
                <a:latin typeface="等线" panose="02010600030101010101" pitchFamily="2" charset="-122"/>
                <a:ea typeface="等线" panose="02010600030101010101" pitchFamily="2" charset="-122"/>
              </a:rPr>
              <a:t>.《</a:t>
            </a:r>
            <a:r>
              <a:rPr lang="zh-CN" altLang="en-US" sz="2400" dirty="0">
                <a:solidFill>
                  <a:srgbClr val="0070C0"/>
                </a:solidFill>
                <a:latin typeface="等线" panose="02010600030101010101" pitchFamily="2" charset="-122"/>
                <a:ea typeface="等线" panose="02010600030101010101" pitchFamily="2" charset="-122"/>
              </a:rPr>
              <a:t>机器学习</a:t>
            </a:r>
            <a:r>
              <a:rPr lang="en-US" altLang="zh-CN" sz="2400" dirty="0">
                <a:solidFill>
                  <a:srgbClr val="0070C0"/>
                </a:solidFill>
                <a:latin typeface="等线" panose="02010600030101010101" pitchFamily="2" charset="-122"/>
                <a:ea typeface="等线" panose="02010600030101010101" pitchFamily="2" charset="-122"/>
              </a:rPr>
              <a:t>》. </a:t>
            </a:r>
            <a:r>
              <a:rPr lang="zh-CN" altLang="en-US" sz="2400" dirty="0">
                <a:solidFill>
                  <a:srgbClr val="0070C0"/>
                </a:solidFill>
                <a:latin typeface="等线" panose="02010600030101010101" pitchFamily="2" charset="-122"/>
                <a:ea typeface="等线" panose="02010600030101010101" pitchFamily="2" charset="-122"/>
              </a:rPr>
              <a:t>清华大学出版社</a:t>
            </a:r>
            <a:r>
              <a:rPr lang="en-US" altLang="zh-CN" sz="2400" dirty="0">
                <a:solidFill>
                  <a:srgbClr val="0070C0"/>
                </a:solidFill>
                <a:latin typeface="等线" panose="02010600030101010101" pitchFamily="2" charset="-122"/>
                <a:ea typeface="等线" panose="02010600030101010101" pitchFamily="2" charset="-122"/>
              </a:rPr>
              <a:t>, 2016. </a:t>
            </a:r>
            <a:r>
              <a:rPr lang="en-US" altLang="zh-CN" sz="2400" dirty="0">
                <a:solidFill>
                  <a:srgbClr val="0070C0"/>
                </a:solidFill>
                <a:ea typeface="等线" panose="02010600030101010101" pitchFamily="2" charset="-122"/>
              </a:rPr>
              <a:t>(“</a:t>
            </a:r>
            <a:r>
              <a:rPr lang="zh-CN" altLang="en-US" sz="2400" dirty="0">
                <a:solidFill>
                  <a:srgbClr val="0070C0"/>
                </a:solidFill>
                <a:ea typeface="等线" panose="02010600030101010101" pitchFamily="2" charset="-122"/>
              </a:rPr>
              <a:t>西瓜书</a:t>
            </a:r>
            <a:r>
              <a:rPr lang="en-US" altLang="zh-CN" sz="2400" dirty="0">
                <a:solidFill>
                  <a:srgbClr val="0070C0"/>
                </a:solidFill>
                <a:ea typeface="等线" panose="02010600030101010101" pitchFamily="2" charset="-122"/>
              </a:rPr>
              <a:t>”)</a:t>
            </a:r>
            <a:endParaRPr lang="en-US" altLang="zh-CN" sz="2400" dirty="0">
              <a:solidFill>
                <a:srgbClr val="0070C0"/>
              </a:solidFill>
              <a:ea typeface="等线" panose="02010600030101010101" pitchFamily="2" charset="-122"/>
            </a:endParaRPr>
          </a:p>
          <a:p>
            <a:pPr>
              <a:lnSpc>
                <a:spcPct val="100000"/>
              </a:lnSpc>
            </a:pPr>
            <a:r>
              <a:rPr lang="en-US" altLang="zh-CN" sz="2400" dirty="0">
                <a:solidFill>
                  <a:srgbClr val="0070C0"/>
                </a:solidFill>
                <a:latin typeface="等线" panose="02010600030101010101" pitchFamily="2" charset="-122"/>
                <a:ea typeface="等线" panose="02010600030101010101" pitchFamily="2" charset="-122"/>
              </a:rPr>
              <a:t>C. M. Bishop. </a:t>
            </a:r>
            <a:r>
              <a:rPr lang="en-US" altLang="zh-CN" sz="2400" i="1" dirty="0">
                <a:solidFill>
                  <a:srgbClr val="0070C0"/>
                </a:solidFill>
                <a:latin typeface="等线" panose="02010600030101010101" pitchFamily="2" charset="-122"/>
                <a:ea typeface="等线" panose="02010600030101010101" pitchFamily="2" charset="-122"/>
              </a:rPr>
              <a:t>Pattern Recognition and Machine Learning</a:t>
            </a:r>
            <a:r>
              <a:rPr lang="en-US" altLang="zh-CN" sz="2400" dirty="0">
                <a:solidFill>
                  <a:srgbClr val="0070C0"/>
                </a:solidFill>
                <a:latin typeface="等线" panose="02010600030101010101" pitchFamily="2" charset="-122"/>
                <a:ea typeface="等线" panose="02010600030101010101" pitchFamily="2" charset="-122"/>
              </a:rPr>
              <a:t>. Springer, 2006. </a:t>
            </a:r>
            <a:endParaRPr lang="en-US" altLang="zh-CN" sz="2400" dirty="0">
              <a:solidFill>
                <a:srgbClr val="0070C0"/>
              </a:solidFill>
              <a:latin typeface="等线" panose="02010600030101010101" pitchFamily="2" charset="-122"/>
              <a:ea typeface="等线" panose="02010600030101010101" pitchFamily="2" charset="-122"/>
            </a:endParaRPr>
          </a:p>
          <a:p>
            <a:pPr marL="0" indent="0">
              <a:lnSpc>
                <a:spcPct val="100000"/>
              </a:lnSpc>
              <a:buNone/>
            </a:pPr>
            <a:r>
              <a:rPr lang="en-US" altLang="zh-CN" sz="2400" dirty="0">
                <a:solidFill>
                  <a:srgbClr val="0070C0"/>
                </a:solidFill>
                <a:latin typeface="等线" panose="02010600030101010101" pitchFamily="2" charset="-122"/>
                <a:ea typeface="等线" panose="02010600030101010101" pitchFamily="2" charset="-122"/>
              </a:rPr>
              <a:t>  (</a:t>
            </a:r>
            <a:r>
              <a:rPr lang="zh-CN" altLang="en-US" sz="2400" dirty="0">
                <a:solidFill>
                  <a:srgbClr val="0070C0"/>
                </a:solidFill>
                <a:latin typeface="等线" panose="02010600030101010101" pitchFamily="2" charset="-122"/>
                <a:ea typeface="等线" panose="02010600030101010101" pitchFamily="2" charset="-122"/>
              </a:rPr>
              <a:t>课程平台提供电子版下载</a:t>
            </a:r>
            <a:r>
              <a:rPr lang="en-US" altLang="zh-CN" sz="2400" dirty="0">
                <a:solidFill>
                  <a:srgbClr val="0070C0"/>
                </a:solidFill>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p:txBody>
      </p:sp>
      <p:sp>
        <p:nvSpPr>
          <p:cNvPr id="13" name="标题 1"/>
          <p:cNvSpPr txBox="1"/>
          <p:nvPr/>
        </p:nvSpPr>
        <p:spPr>
          <a:xfrm>
            <a:off x="298801" y="1703136"/>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教材和参考书</a:t>
            </a:r>
            <a:endParaRPr lang="zh-CN" altLang="en-US" sz="3200" b="1" dirty="0">
              <a:solidFill>
                <a:schemeClr val="accent1">
                  <a:lumMod val="50000"/>
                </a:schemeClr>
              </a:solidFill>
              <a:latin typeface="+mn-ea"/>
              <a:ea typeface="+mn-ea"/>
            </a:endParaRPr>
          </a:p>
        </p:txBody>
      </p:sp>
      <p:sp>
        <p:nvSpPr>
          <p:cNvPr id="12" name="Content Placeholder 15"/>
          <p:cNvSpPr txBox="1"/>
          <p:nvPr/>
        </p:nvSpPr>
        <p:spPr>
          <a:xfrm>
            <a:off x="628650" y="4948313"/>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sz="2100" dirty="0">
              <a:latin typeface="等线" panose="02010600030101010101" pitchFamily="2" charset="-122"/>
              <a:ea typeface="等线" panose="02010600030101010101" pitchFamily="2" charset="-122"/>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366904" y="2985154"/>
            <a:ext cx="7886700" cy="3263504"/>
          </a:xfrm>
        </p:spPr>
        <p:txBody>
          <a:bodyPr>
            <a:normAutofit/>
          </a:bodyPr>
          <a:lstStyle/>
          <a:p>
            <a:r>
              <a:rPr lang="zh-CN" altLang="en-US" sz="2000" dirty="0"/>
              <a:t>训练集</a:t>
            </a:r>
            <a:r>
              <a:rPr lang="en-US" altLang="zh-CN" sz="2000" dirty="0"/>
              <a:t>:</a:t>
            </a:r>
            <a:endParaRPr lang="en-GB" altLang="zh-CN" sz="2000" dirty="0"/>
          </a:p>
          <a:p>
            <a:pPr marL="0" indent="0">
              <a:buNone/>
            </a:pPr>
            <a:endParaRPr lang="en-GB" altLang="ja-JP" sz="2000" dirty="0"/>
          </a:p>
          <a:p>
            <a:endParaRPr lang="en-US" altLang="ja-JP" sz="2000" dirty="0"/>
          </a:p>
          <a:p>
            <a:r>
              <a:rPr lang="zh-CN" altLang="en-US" sz="2000" dirty="0"/>
              <a:t>模型函数</a:t>
            </a:r>
            <a:r>
              <a:rPr lang="en-US" altLang="zh-CN" sz="2000" dirty="0"/>
              <a:t>:</a:t>
            </a:r>
            <a:r>
              <a:rPr lang="zh-CN" altLang="en-US" sz="2000" dirty="0"/>
              <a:t> </a:t>
            </a:r>
            <a:endParaRPr lang="en-GB" altLang="zh-CN" sz="2000" dirty="0"/>
          </a:p>
          <a:p>
            <a:endParaRPr lang="en-GB" altLang="zh-CN" sz="2000" dirty="0"/>
          </a:p>
          <a:p>
            <a:endParaRPr lang="en-GB" altLang="zh-CN" sz="2000" dirty="0"/>
          </a:p>
          <a:p>
            <a:pPr marL="0" indent="0">
              <a:buNone/>
            </a:pPr>
            <a:endParaRPr lang="en-US" sz="2000" dirty="0"/>
          </a:p>
        </p:txBody>
      </p:sp>
      <p:sp>
        <p:nvSpPr>
          <p:cNvPr id="13" name="标题 1"/>
          <p:cNvSpPr txBox="1"/>
          <p:nvPr/>
        </p:nvSpPr>
        <p:spPr>
          <a:xfrm>
            <a:off x="254882" y="1890639"/>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无监督学习</a:t>
            </a:r>
            <a:endParaRPr lang="zh-CN" altLang="en-US" dirty="0"/>
          </a:p>
        </p:txBody>
      </p:sp>
      <p:sp>
        <p:nvSpPr>
          <p:cNvPr id="8"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2" name="矩形 1"/>
          <p:cNvSpPr/>
          <p:nvPr/>
        </p:nvSpPr>
        <p:spPr>
          <a:xfrm>
            <a:off x="4444605" y="3556134"/>
            <a:ext cx="1155031" cy="59716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学习系统</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3" name="直接箭头连接符 2"/>
          <p:cNvCxnSpPr/>
          <p:nvPr/>
        </p:nvCxnSpPr>
        <p:spPr>
          <a:xfrm flipV="1">
            <a:off x="3456975" y="3846491"/>
            <a:ext cx="987630" cy="8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 name="直接箭头连接符 3"/>
          <p:cNvCxnSpPr>
            <a:stCxn id="2" idx="3"/>
          </p:cNvCxnSpPr>
          <p:nvPr/>
        </p:nvCxnSpPr>
        <p:spPr>
          <a:xfrm flipV="1">
            <a:off x="5599636" y="3846490"/>
            <a:ext cx="778043" cy="82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圆柱体 4"/>
          <p:cNvSpPr/>
          <p:nvPr/>
        </p:nvSpPr>
        <p:spPr>
          <a:xfrm>
            <a:off x="6389814" y="3193662"/>
            <a:ext cx="942074" cy="1130352"/>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模型</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6" name="直接箭头连接符 5"/>
          <p:cNvCxnSpPr>
            <a:stCxn id="7" idx="0"/>
          </p:cNvCxnSpPr>
          <p:nvPr/>
        </p:nvCxnSpPr>
        <p:spPr>
          <a:xfrm flipV="1">
            <a:off x="5011673" y="3966457"/>
            <a:ext cx="1351455" cy="87835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 name="矩形 6"/>
          <p:cNvSpPr/>
          <p:nvPr/>
        </p:nvSpPr>
        <p:spPr>
          <a:xfrm>
            <a:off x="4434157" y="4844815"/>
            <a:ext cx="1155031" cy="54134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dobe 宋体 Std L" panose="02020300000000000000" pitchFamily="18" charset="-122"/>
                <a:ea typeface="Adobe 宋体 Std L" panose="02020300000000000000" pitchFamily="18" charset="-122"/>
              </a:rPr>
              <a:t>预测系统</a:t>
            </a:r>
            <a:endParaRPr lang="zh-CN" altLang="en-US" b="1" dirty="0">
              <a:solidFill>
                <a:schemeClr val="tx1"/>
              </a:solidFill>
              <a:latin typeface="Adobe 宋体 Std L" panose="02020300000000000000" pitchFamily="18" charset="-122"/>
              <a:ea typeface="Adobe 宋体 Std L" panose="02020300000000000000" pitchFamily="18" charset="-122"/>
            </a:endParaRPr>
          </a:p>
        </p:txBody>
      </p:sp>
      <p:cxnSp>
        <p:nvCxnSpPr>
          <p:cNvPr id="9" name="直接箭头连接符 8"/>
          <p:cNvCxnSpPr/>
          <p:nvPr/>
        </p:nvCxnSpPr>
        <p:spPr>
          <a:xfrm>
            <a:off x="3424647" y="5134110"/>
            <a:ext cx="9957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直接箭头连接符 9"/>
          <p:cNvCxnSpPr/>
          <p:nvPr/>
        </p:nvCxnSpPr>
        <p:spPr>
          <a:xfrm>
            <a:off x="5599636" y="5102571"/>
            <a:ext cx="99489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3055975" y="3451422"/>
                <a:ext cx="1351455"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dirty="0"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r>
                        <m:rPr>
                          <m:nor/>
                        </m:rPr>
                        <a:rPr lang="en-US" altLang="zh-CN" sz="1600" dirty="0">
                          <a:latin typeface="Cambria Math" panose="02040503050406030204" pitchFamily="18" charset="0"/>
                        </a:rPr>
                        <m:t>,</m:t>
                      </m:r>
                      <m:r>
                        <a:rPr lang="en-US" altLang="zh-CN" sz="1600" i="1" dirty="0" smtClean="0">
                          <a:latin typeface="Cambria Math" panose="02040503050406030204" pitchFamily="18" charset="0"/>
                        </a:rPr>
                        <m:t> </m:t>
                      </m:r>
                      <m:r>
                        <a:rPr lang="en-US" altLang="zh-CN" sz="1600" b="0" i="1" dirty="0" smtClean="0">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𝑁</m:t>
                          </m:r>
                        </m:sub>
                      </m:sSub>
                    </m:oMath>
                  </m:oMathPara>
                </a14:m>
                <a:endParaRPr lang="zh-CN" altLang="en-US" sz="1600" dirty="0"/>
              </a:p>
            </p:txBody>
          </p:sp>
        </mc:Choice>
        <mc:Fallback>
          <p:sp>
            <p:nvSpPr>
              <p:cNvPr id="11" name="文本框 10"/>
              <p:cNvSpPr txBox="1">
                <a:spLocks noRot="1" noChangeAspect="1" noMove="1" noResize="1" noEditPoints="1" noAdjustHandles="1" noChangeArrowheads="1" noChangeShapeType="1" noTextEdit="1"/>
              </p:cNvSpPr>
              <p:nvPr/>
            </p:nvSpPr>
            <p:spPr>
              <a:xfrm>
                <a:off x="3055975" y="3451422"/>
                <a:ext cx="1351455" cy="338554"/>
              </a:xfrm>
              <a:prstGeom prst="rect">
                <a:avLst/>
              </a:prstGeom>
              <a:blipFill rotWithShape="1">
                <a:blip r:embed="rId1"/>
                <a:stretch>
                  <a:fillRect l="-26" t="-58" r="39" b="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3321095" y="4774617"/>
                <a:ext cx="733919"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1</m:t>
                          </m:r>
                        </m:sub>
                      </m:sSub>
                    </m:oMath>
                  </m:oMathPara>
                </a14:m>
                <a:endParaRPr lang="zh-CN" altLang="en-US" sz="1600" dirty="0"/>
              </a:p>
            </p:txBody>
          </p:sp>
        </mc:Choice>
        <mc:Fallback>
          <p:sp>
            <p:nvSpPr>
              <p:cNvPr id="12" name="文本框 11"/>
              <p:cNvSpPr txBox="1">
                <a:spLocks noRot="1" noChangeAspect="1" noMove="1" noResize="1" noEditPoints="1" noAdjustHandles="1" noChangeArrowheads="1" noChangeShapeType="1" noTextEdit="1"/>
              </p:cNvSpPr>
              <p:nvPr/>
            </p:nvSpPr>
            <p:spPr>
              <a:xfrm>
                <a:off x="3321095" y="4774617"/>
                <a:ext cx="733919" cy="338554"/>
              </a:xfrm>
              <a:prstGeom prst="rect">
                <a:avLst/>
              </a:prstGeom>
              <a:blipFill rotWithShape="1">
                <a:blip r:embed="rId2"/>
                <a:stretch>
                  <a:fillRect l="-6" t="-15" r="73"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6736444" y="5321520"/>
                <a:ext cx="1511651" cy="313612"/>
              </a:xfrm>
              <a:prstGeom prst="rect">
                <a:avLst/>
              </a:prstGeom>
              <a:noFill/>
            </p:spPr>
            <p:txBody>
              <a:bodyPr wrap="square" rtlCol="0">
                <a:spAutoFit/>
              </a:bodyPr>
              <a:lstStyle/>
              <a:p>
                <a14:m>
                  <m:oMath xmlns:m="http://schemas.openxmlformats.org/officeDocument/2006/math">
                    <m:acc>
                      <m:accPr>
                        <m:ctrlPr>
                          <a:rPr lang="en-US" altLang="zh-CN" sz="1400" i="1" dirty="0" smtClean="0">
                            <a:latin typeface="Cambria Math" panose="02040503050406030204" pitchFamily="18" charset="0"/>
                          </a:rPr>
                        </m:ctrlPr>
                      </m:accPr>
                      <m:e>
                        <m:r>
                          <a:rPr lang="en-US" altLang="zh-CN" sz="1400" b="0" i="1" dirty="0">
                            <a:latin typeface="Cambria Math" panose="02040503050406030204" pitchFamily="18" charset="0"/>
                          </a:rPr>
                          <m:t>𝑃</m:t>
                        </m:r>
                      </m:e>
                    </m:acc>
                    <m:r>
                      <a:rPr lang="en-US" altLang="zh-CN" sz="1400" b="1" i="1" dirty="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𝑁</m:t>
                        </m:r>
                        <m:r>
                          <a:rPr lang="en-US" altLang="zh-CN" sz="1400" i="1">
                            <a:latin typeface="Cambria Math" panose="02040503050406030204" pitchFamily="18" charset="0"/>
                          </a:rPr>
                          <m:t>+</m:t>
                        </m:r>
                        <m:r>
                          <a:rPr lang="en-US" altLang="zh-CN" sz="1400" i="1">
                            <a:latin typeface="Cambria Math" panose="02040503050406030204" pitchFamily="18" charset="0"/>
                          </a:rPr>
                          <m:t>1</m:t>
                        </m:r>
                      </m:sub>
                    </m:sSub>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𝑧</m:t>
                        </m:r>
                      </m:e>
                      <m:sub>
                        <m:r>
                          <a:rPr lang="en-US" altLang="zh-CN" sz="1400" i="1">
                            <a:latin typeface="Cambria Math" panose="02040503050406030204" pitchFamily="18" charset="0"/>
                          </a:rPr>
                          <m:t>𝑁</m:t>
                        </m:r>
                        <m:r>
                          <a:rPr lang="en-US" altLang="zh-CN" sz="1400" i="1">
                            <a:latin typeface="Cambria Math" panose="02040503050406030204" pitchFamily="18" charset="0"/>
                          </a:rPr>
                          <m:t>+</m:t>
                        </m:r>
                        <m:r>
                          <a:rPr lang="en-US" altLang="zh-CN" sz="1400" i="1">
                            <a:latin typeface="Cambria Math" panose="02040503050406030204" pitchFamily="18" charset="0"/>
                          </a:rPr>
                          <m:t>1</m:t>
                        </m:r>
                      </m:sub>
                    </m:sSub>
                    <m:r>
                      <a:rPr lang="en-US" altLang="zh-CN" sz="1400" i="1" dirty="0">
                        <a:latin typeface="Cambria Math" panose="02040503050406030204" pitchFamily="18" charset="0"/>
                      </a:rPr>
                      <m:t>)</m:t>
                    </m:r>
                  </m:oMath>
                </a14:m>
                <a:endParaRPr lang="zh-CN" altLang="en-US" sz="1400" dirty="0"/>
              </a:p>
            </p:txBody>
          </p:sp>
        </mc:Choice>
        <mc:Fallback>
          <p:sp>
            <p:nvSpPr>
              <p:cNvPr id="14" name="文本框 13"/>
              <p:cNvSpPr txBox="1">
                <a:spLocks noRot="1" noChangeAspect="1" noMove="1" noResize="1" noEditPoints="1" noAdjustHandles="1" noChangeArrowheads="1" noChangeShapeType="1" noTextEdit="1"/>
              </p:cNvSpPr>
              <p:nvPr/>
            </p:nvSpPr>
            <p:spPr>
              <a:xfrm>
                <a:off x="6736444" y="5321520"/>
                <a:ext cx="1511651" cy="313612"/>
              </a:xfrm>
              <a:prstGeom prst="rect">
                <a:avLst/>
              </a:prstGeom>
              <a:blipFill rotWithShape="1">
                <a:blip r:embed="rId3"/>
                <a:stretch>
                  <a:fillRect l="-24" t="-70" r="5"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6723462" y="4770574"/>
                <a:ext cx="2296524" cy="529056"/>
              </a:xfrm>
              <a:prstGeom prst="rect">
                <a:avLst/>
              </a:prstGeom>
              <a:noFill/>
            </p:spPr>
            <p:txBody>
              <a:bodyPr wrap="square" rtlCol="0">
                <a:spAutoFit/>
              </a:bodyPr>
              <a:lstStyle/>
              <a:p>
                <a14:m>
                  <m:oMathPara xmlns:m="http://schemas.openxmlformats.org/officeDocument/2006/math">
                    <m:oMathParaPr>
                      <m:jc m:val="left"/>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𝑧</m:t>
                          </m:r>
                        </m:e>
                        <m:sub>
                          <m:r>
                            <a:rPr lang="en-US" altLang="zh-CN" sz="1400" b="0" i="1" smtClean="0">
                              <a:latin typeface="Cambria Math" panose="02040503050406030204" pitchFamily="18" charset="0"/>
                            </a:rPr>
                            <m:t>𝑁</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acc>
                        <m:accPr>
                          <m:ctrlPr>
                            <a:rPr lang="en-US" altLang="zh-CN" sz="1400" b="0" i="1" smtClean="0">
                              <a:latin typeface="Cambria Math" panose="02040503050406030204" pitchFamily="18" charset="0"/>
                            </a:rPr>
                          </m:ctrlPr>
                        </m:accPr>
                        <m:e>
                          <m:r>
                            <a:rPr lang="en-US" altLang="zh-CN" sz="1400" b="0" i="1" smtClean="0">
                              <a:latin typeface="Cambria Math" panose="02040503050406030204" pitchFamily="18" charset="0"/>
                            </a:rPr>
                            <m:t>𝑔</m:t>
                          </m:r>
                        </m:e>
                      </m:acc>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𝑁</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sub>
                          </m:sSub>
                        </m:e>
                      </m:d>
                    </m:oMath>
                  </m:oMathPara>
                </a14:m>
                <a:endParaRPr lang="en-US" altLang="zh-CN" sz="1400" b="0" i="1" dirty="0">
                  <a:latin typeface="Cambria Math" panose="02040503050406030204" pitchFamily="18" charset="0"/>
                </a:endParaRPr>
              </a:p>
              <a:p>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𝑧</m:t>
                        </m:r>
                      </m:e>
                      <m:sub>
                        <m:r>
                          <a:rPr lang="en-US" altLang="zh-CN" sz="1400" i="1">
                            <a:latin typeface="Cambria Math" panose="02040503050406030204" pitchFamily="18" charset="0"/>
                          </a:rPr>
                          <m:t>𝑁</m:t>
                        </m:r>
                        <m:r>
                          <a:rPr lang="en-US" altLang="zh-CN" sz="1400" i="1">
                            <a:latin typeface="Cambria Math" panose="02040503050406030204" pitchFamily="18" charset="0"/>
                          </a:rPr>
                          <m:t>+</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oMath>
                </a14:m>
                <a:r>
                  <a:rPr lang="en-US" altLang="zh-CN" sz="1400" b="1" dirty="0"/>
                  <a:t> </a:t>
                </a:r>
                <a14:m>
                  <m:oMath xmlns:m="http://schemas.openxmlformats.org/officeDocument/2006/math">
                    <m:r>
                      <m:rPr>
                        <m:sty m:val="p"/>
                      </m:rPr>
                      <a:rPr lang="en-US" altLang="zh-CN" sz="1400" b="0" i="1" dirty="0">
                        <a:latin typeface="Cambria Math" panose="02040503050406030204" pitchFamily="18" charset="0"/>
                      </a:rPr>
                      <m:t>argmax</m:t>
                    </m:r>
                    <m:r>
                      <a:rPr lang="en-US" altLang="zh-CN" sz="1400" b="1" dirty="0">
                        <a:latin typeface="Cambria Math" panose="02040503050406030204" pitchFamily="18" charset="0"/>
                      </a:rPr>
                      <m:t> </m:t>
                    </m:r>
                    <m:acc>
                      <m:accPr>
                        <m:ctrlPr>
                          <a:rPr lang="en-US" altLang="zh-CN" sz="1400" i="1" dirty="0">
                            <a:latin typeface="Cambria Math" panose="02040503050406030204" pitchFamily="18" charset="0"/>
                          </a:rPr>
                        </m:ctrlPr>
                      </m:accPr>
                      <m:e>
                        <m:r>
                          <a:rPr lang="en-US" altLang="zh-CN" sz="1400" b="0" i="1" dirty="0">
                            <a:latin typeface="Cambria Math" panose="02040503050406030204" pitchFamily="18" charset="0"/>
                          </a:rPr>
                          <m:t>𝑃</m:t>
                        </m:r>
                      </m:e>
                    </m:acc>
                    <m:r>
                      <a:rPr lang="en-US" altLang="zh-CN" sz="1400" b="1" i="1" dirty="0">
                        <a:latin typeface="Cambria Math" panose="02040503050406030204" pitchFamily="18" charset="0"/>
                      </a:rPr>
                      <m:t>(</m:t>
                    </m:r>
                    <m:r>
                      <a:rPr lang="en-US" altLang="zh-CN" sz="1400" i="1" smtClean="0">
                        <a:latin typeface="Cambria Math" panose="02040503050406030204" pitchFamily="18" charset="0"/>
                      </a:rPr>
                      <m:t>𝑧</m:t>
                    </m:r>
                  </m:oMath>
                </a14:m>
                <a:r>
                  <a:rPr lang="en-US" altLang="zh-CN" sz="1400" dirty="0"/>
                  <a:t> | </a:t>
                </a:r>
                <a14:m>
                  <m:oMath xmlns:m="http://schemas.openxmlformats.org/officeDocument/2006/math">
                    <m:sSub>
                      <m:sSubPr>
                        <m:ctrlPr>
                          <a:rPr lang="en-US" altLang="zh-CN" sz="1400" i="1">
                            <a:latin typeface="Cambria Math" panose="02040503050406030204" pitchFamily="18" charset="0"/>
                          </a:rPr>
                        </m:ctrlPr>
                      </m:sSubPr>
                      <m:e>
                        <m:r>
                          <a:rPr lang="en-US" altLang="zh-CN" sz="1400" b="0" i="1">
                            <a:latin typeface="Cambria Math" panose="02040503050406030204" pitchFamily="18" charset="0"/>
                          </a:rPr>
                          <m:t>𝑥</m:t>
                        </m:r>
                      </m:e>
                      <m:sub>
                        <m:r>
                          <a:rPr lang="en-US" altLang="zh-CN" sz="1400" b="0" i="1">
                            <a:latin typeface="Cambria Math" panose="02040503050406030204" pitchFamily="18" charset="0"/>
                          </a:rPr>
                          <m:t>𝑁</m:t>
                        </m:r>
                        <m:r>
                          <a:rPr lang="en-US" altLang="zh-CN" sz="1400" b="0" i="1">
                            <a:latin typeface="Cambria Math" panose="02040503050406030204" pitchFamily="18" charset="0"/>
                          </a:rPr>
                          <m:t>+</m:t>
                        </m:r>
                        <m:r>
                          <a:rPr lang="en-US" altLang="zh-CN" sz="1400" b="0" i="1">
                            <a:latin typeface="Cambria Math" panose="02040503050406030204" pitchFamily="18" charset="0"/>
                          </a:rPr>
                          <m:t>1</m:t>
                        </m:r>
                      </m:sub>
                    </m:sSub>
                    <m:r>
                      <a:rPr lang="en-US" altLang="zh-CN" sz="1400" i="1" dirty="0">
                        <a:latin typeface="Cambria Math" panose="02040503050406030204" pitchFamily="18" charset="0"/>
                      </a:rPr>
                      <m:t>)</m:t>
                    </m:r>
                  </m:oMath>
                </a14:m>
                <a:endParaRPr lang="en-US" altLang="zh-CN" sz="1400" dirty="0"/>
              </a:p>
            </p:txBody>
          </p:sp>
        </mc:Choice>
        <mc:Fallback>
          <p:sp>
            <p:nvSpPr>
              <p:cNvPr id="15" name="文本框 14"/>
              <p:cNvSpPr txBox="1">
                <a:spLocks noRot="1" noChangeAspect="1" noMove="1" noResize="1" noEditPoints="1" noAdjustHandles="1" noChangeArrowheads="1" noChangeShapeType="1" noTextEdit="1"/>
              </p:cNvSpPr>
              <p:nvPr/>
            </p:nvSpPr>
            <p:spPr>
              <a:xfrm>
                <a:off x="6723462" y="4770574"/>
                <a:ext cx="2296524" cy="529056"/>
              </a:xfrm>
              <a:prstGeom prst="rect">
                <a:avLst/>
              </a:prstGeom>
              <a:blipFill rotWithShape="1">
                <a:blip r:embed="rId4"/>
                <a:stretch>
                  <a:fillRect l="-4" t="-86" r="19" b="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7263833" y="3408800"/>
                <a:ext cx="1182295" cy="7444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𝑧</m:t>
                      </m:r>
                      <m:r>
                        <a:rPr lang="en-US" altLang="zh-CN" sz="1400" b="0" i="1" smtClean="0">
                          <a:latin typeface="Cambria Math" panose="02040503050406030204" pitchFamily="18" charset="0"/>
                        </a:rPr>
                        <m:t>= </m:t>
                      </m:r>
                      <m:acc>
                        <m:accPr>
                          <m:ctrlPr>
                            <a:rPr lang="en-US" altLang="zh-CN" sz="1400" b="0" i="1" smtClean="0">
                              <a:latin typeface="Cambria Math" panose="02040503050406030204" pitchFamily="18" charset="0"/>
                            </a:rPr>
                          </m:ctrlPr>
                        </m:accPr>
                        <m:e>
                          <m:r>
                            <a:rPr lang="en-US" altLang="zh-CN" sz="1400" b="0" i="1" smtClean="0">
                              <a:latin typeface="Cambria Math" panose="02040503050406030204" pitchFamily="18" charset="0"/>
                            </a:rPr>
                            <m:t>𝑔</m:t>
                          </m:r>
                        </m:e>
                      </m:acc>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oMath>
                  </m:oMathPara>
                </a14:m>
                <a:endParaRPr lang="en-US" altLang="zh-CN" sz="1400" dirty="0"/>
              </a:p>
              <a:p>
                <a:pPr algn="ctr"/>
                <a14:m>
                  <m:oMathPara xmlns:m="http://schemas.openxmlformats.org/officeDocument/2006/math">
                    <m:oMathParaPr>
                      <m:jc m:val="centerGroup"/>
                    </m:oMathParaPr>
                    <m:oMath xmlns:m="http://schemas.openxmlformats.org/officeDocument/2006/math">
                      <m:acc>
                        <m:accPr>
                          <m:ctrlPr>
                            <a:rPr lang="zh-CN" altLang="en-US" sz="1400" i="1" smtClean="0">
                              <a:latin typeface="Cambria Math" panose="02040503050406030204" pitchFamily="18" charset="0"/>
                            </a:rPr>
                          </m:ctrlPr>
                        </m:accPr>
                        <m:e>
                          <m:r>
                            <a:rPr lang="en-US" altLang="zh-CN" sz="1400" b="0" i="1" smtClean="0">
                              <a:latin typeface="Cambria Math" panose="02040503050406030204" pitchFamily="18" charset="0"/>
                            </a:rPr>
                            <m:t>𝑃</m:t>
                          </m:r>
                        </m:e>
                      </m:acc>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𝑧</m:t>
                          </m:r>
                        </m:e>
                        <m:e>
                          <m:r>
                            <a:rPr lang="en-US" altLang="zh-CN" sz="1400" b="0" i="1" smtClean="0">
                              <a:latin typeface="Cambria Math" panose="02040503050406030204" pitchFamily="18" charset="0"/>
                            </a:rPr>
                            <m:t>𝑥</m:t>
                          </m:r>
                        </m:e>
                      </m:d>
                    </m:oMath>
                  </m:oMathPara>
                </a14:m>
                <a:endParaRPr lang="en-US" altLang="zh-CN" sz="1400" b="0" dirty="0"/>
              </a:p>
              <a:p>
                <a:pPr algn="ctr"/>
                <a14:m>
                  <m:oMathPara xmlns:m="http://schemas.openxmlformats.org/officeDocument/2006/math">
                    <m:oMathParaPr>
                      <m:jc m:val="centerGroup"/>
                    </m:oMathParaPr>
                    <m:oMath xmlns:m="http://schemas.openxmlformats.org/officeDocument/2006/math">
                      <m:acc>
                        <m:accPr>
                          <m:ctrlPr>
                            <a:rPr lang="zh-CN" altLang="en-US" sz="1400" i="1" smtClean="0">
                              <a:latin typeface="Cambria Math" panose="02040503050406030204" pitchFamily="18" charset="0"/>
                            </a:rPr>
                          </m:ctrlPr>
                        </m:accPr>
                        <m:e>
                          <m:r>
                            <a:rPr lang="en-US" altLang="zh-CN" sz="1400" b="0" i="1" smtClean="0">
                              <a:latin typeface="Cambria Math" panose="02040503050406030204" pitchFamily="18" charset="0"/>
                            </a:rPr>
                            <m:t>𝑃</m:t>
                          </m:r>
                        </m:e>
                      </m:acc>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e>
                        <m:e>
                          <m:r>
                            <a:rPr lang="en-US" altLang="zh-CN" sz="1400" b="0" i="1" smtClean="0">
                              <a:latin typeface="Cambria Math" panose="02040503050406030204" pitchFamily="18" charset="0"/>
                            </a:rPr>
                            <m:t>𝑧</m:t>
                          </m:r>
                        </m:e>
                      </m:d>
                    </m:oMath>
                  </m:oMathPara>
                </a14:m>
                <a:endParaRPr lang="zh-CN" altLang="en-US" sz="1400" dirty="0"/>
              </a:p>
            </p:txBody>
          </p:sp>
        </mc:Choice>
        <mc:Fallback>
          <p:sp>
            <p:nvSpPr>
              <p:cNvPr id="20" name="文本框 19"/>
              <p:cNvSpPr txBox="1">
                <a:spLocks noRot="1" noChangeAspect="1" noMove="1" noResize="1" noEditPoints="1" noAdjustHandles="1" noChangeArrowheads="1" noChangeShapeType="1" noTextEdit="1"/>
              </p:cNvSpPr>
              <p:nvPr/>
            </p:nvSpPr>
            <p:spPr>
              <a:xfrm>
                <a:off x="7263833" y="3408800"/>
                <a:ext cx="1182295" cy="744499"/>
              </a:xfrm>
              <a:prstGeom prst="rect">
                <a:avLst/>
              </a:prstGeom>
              <a:blipFill rotWithShape="1">
                <a:blip r:embed="rId5"/>
                <a:stretch>
                  <a:fillRect l="-6" t="-16" r="53"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7479287" y="5172330"/>
                <a:ext cx="493858"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𝑧</m:t>
                      </m:r>
                    </m:oMath>
                  </m:oMathPara>
                </a14:m>
                <a:endParaRPr lang="en-US" altLang="zh-CN" sz="1200" b="0" dirty="0"/>
              </a:p>
            </p:txBody>
          </p:sp>
        </mc:Choice>
        <mc:Fallback>
          <p:sp>
            <p:nvSpPr>
              <p:cNvPr id="22" name="文本框 21"/>
              <p:cNvSpPr txBox="1">
                <a:spLocks noRot="1" noChangeAspect="1" noMove="1" noResize="1" noEditPoints="1" noAdjustHandles="1" noChangeArrowheads="1" noChangeShapeType="1" noTextEdit="1"/>
              </p:cNvSpPr>
              <p:nvPr/>
            </p:nvSpPr>
            <p:spPr>
              <a:xfrm>
                <a:off x="7479287" y="5172330"/>
                <a:ext cx="493858" cy="276999"/>
              </a:xfrm>
              <a:prstGeom prst="rect">
                <a:avLst/>
              </a:prstGeom>
              <a:blipFill rotWithShape="1">
                <a:blip r:embed="rId6"/>
                <a:stretch>
                  <a:fillRect l="-52" t="-92" r="17" b="1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639022" y="3428114"/>
                <a:ext cx="209961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m:rPr>
                          <m:nor/>
                        </m:rPr>
                        <a:rPr lang="en-US" altLang="zh-CN" dirty="0">
                          <a:latin typeface="Cambria Math" panose="02040503050406030204" pitchFamily="18" charset="0"/>
                        </a:rPr>
                        <m:t>,</m:t>
                      </m:r>
                      <m:r>
                        <a:rPr lang="en-US" altLang="zh-CN" i="1" dirty="0">
                          <a:latin typeface="Cambria Math" panose="02040503050406030204" pitchFamily="18" charset="0"/>
                        </a:rPr>
                        <m:t> </m:t>
                      </m:r>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sub>
                      </m:sSub>
                      <m:r>
                        <a:rPr lang="en-US" altLang="zh-CN" b="0" i="1" smtClean="0">
                          <a:latin typeface="Cambria Math" panose="02040503050406030204" pitchFamily="18" charset="0"/>
                        </a:rPr>
                        <m:t>}</m:t>
                      </m:r>
                    </m:oMath>
                  </m:oMathPara>
                </a14:m>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a:xfrm>
                <a:off x="639022" y="3428114"/>
                <a:ext cx="2099614" cy="369332"/>
              </a:xfrm>
              <a:prstGeom prst="rect">
                <a:avLst/>
              </a:prstGeom>
              <a:blipFill rotWithShape="1">
                <a:blip r:embed="rId7"/>
                <a:stretch>
                  <a:fillRect l="-10" t="-104" r="25"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698674" y="4735920"/>
                <a:ext cx="109054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nvSpPr>
            <p:spPr>
              <a:xfrm>
                <a:off x="698674" y="4735920"/>
                <a:ext cx="1090548" cy="369332"/>
              </a:xfrm>
              <a:prstGeom prst="rect">
                <a:avLst/>
              </a:prstGeom>
              <a:blipFill rotWithShape="1">
                <a:blip r:embed="rId8"/>
                <a:stretch>
                  <a:fillRect l="-16" t="-24" r="39" b="1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718447" y="5263929"/>
                <a:ext cx="79233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p:sp>
            <p:nvSpPr>
              <p:cNvPr id="27" name="文本框 26"/>
              <p:cNvSpPr txBox="1">
                <a:spLocks noRot="1" noChangeAspect="1" noMove="1" noResize="1" noEditPoints="1" noAdjustHandles="1" noChangeArrowheads="1" noChangeShapeType="1" noTextEdit="1"/>
              </p:cNvSpPr>
              <p:nvPr/>
            </p:nvSpPr>
            <p:spPr>
              <a:xfrm>
                <a:off x="718447" y="5263929"/>
                <a:ext cx="792336" cy="369332"/>
              </a:xfrm>
              <a:prstGeom prst="rect">
                <a:avLst/>
              </a:prstGeom>
              <a:blipFill rotWithShape="1">
                <a:blip r:embed="rId9"/>
                <a:stretch>
                  <a:fillRect l="-33" t="-112" r="15" b="48"/>
                </a:stretch>
              </a:blipFill>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298801"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强化学习</a:t>
            </a:r>
            <a:endParaRPr lang="zh-CN" altLang="en-US" dirty="0"/>
          </a:p>
        </p:txBody>
      </p:sp>
      <p:pic>
        <p:nvPicPr>
          <p:cNvPr id="12" name="Picture 11"/>
          <p:cNvPicPr>
            <a:picLocks noChangeAspect="1"/>
          </p:cNvPicPr>
          <p:nvPr/>
        </p:nvPicPr>
        <p:blipFill>
          <a:blip r:embed="rId1"/>
          <a:stretch>
            <a:fillRect/>
          </a:stretch>
        </p:blipFill>
        <p:spPr>
          <a:xfrm>
            <a:off x="5694827" y="3401794"/>
            <a:ext cx="3281654" cy="1937660"/>
          </a:xfrm>
          <a:prstGeom prst="rect">
            <a:avLst/>
          </a:prstGeom>
        </p:spPr>
      </p:pic>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3" name="文本框 2"/>
              <p:cNvSpPr txBox="1"/>
              <p:nvPr/>
            </p:nvSpPr>
            <p:spPr>
              <a:xfrm>
                <a:off x="312219" y="2915752"/>
                <a:ext cx="8588526" cy="3631763"/>
              </a:xfrm>
              <a:prstGeom prst="rect">
                <a:avLst/>
              </a:prstGeom>
              <a:noFill/>
            </p:spPr>
            <p:txBody>
              <a:bodyPr wrap="square" rtlCol="0">
                <a:spAutoFit/>
              </a:bodyPr>
              <a:lstStyle/>
              <a:p>
                <a:pPr>
                  <a:spcAft>
                    <a:spcPts val="1200"/>
                  </a:spcAft>
                </a:pPr>
                <a:r>
                  <a:rPr lang="en-US" altLang="zh-CN" dirty="0"/>
                  <a:t>       </a:t>
                </a:r>
                <a:r>
                  <a:rPr lang="zh-CN" altLang="en-US" dirty="0"/>
                  <a:t>强化学习的马尔可夫决策过程是状态、奖励、动作序列上的随机过程</a:t>
                </a:r>
                <a:r>
                  <a:rPr lang="en-US" altLang="zh-CN" dirty="0"/>
                  <a:t>, </a:t>
                </a:r>
                <a:r>
                  <a:rPr lang="zh-CN" altLang="en-US" dirty="0"/>
                  <a:t>由五元组</a:t>
                </a:r>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zh-CN" altLang="en-US" i="1">
                            <a:latin typeface="Cambria Math" panose="02040503050406030204" pitchFamily="18" charset="0"/>
                          </a:rPr>
                          <m:t>𝛾</m:t>
                        </m:r>
                      </m:e>
                    </m:d>
                  </m:oMath>
                </a14:m>
                <a:r>
                  <a:rPr lang="zh-CN" altLang="en-US" dirty="0"/>
                  <a:t>组成</a:t>
                </a:r>
                <a:endParaRPr lang="en-US" altLang="zh-CN" dirty="0"/>
              </a:p>
              <a:p>
                <a:pPr marL="742950" lvl="1" indent="-285750">
                  <a:spcAft>
                    <a:spcPts val="1200"/>
                  </a:spcAft>
                  <a:buSzPct val="78000"/>
                  <a:buFont typeface="Wingdings" panose="05000000000000000000" pitchFamily="2" charset="2"/>
                  <a:buChar char="l"/>
                </a:pPr>
                <a:r>
                  <a:rPr lang="en-US" altLang="zh-CN" dirty="0"/>
                  <a:t>S </a:t>
                </a:r>
                <a:r>
                  <a:rPr lang="zh-CN" altLang="en-US" dirty="0"/>
                  <a:t>是有限状态</a:t>
                </a:r>
                <a:r>
                  <a:rPr lang="en-US" altLang="zh-CN" dirty="0"/>
                  <a:t>(state)</a:t>
                </a:r>
                <a:r>
                  <a:rPr lang="zh-CN" altLang="en-US" dirty="0"/>
                  <a:t>的集合</a:t>
                </a:r>
                <a:endParaRPr lang="en-US" altLang="zh-CN" dirty="0"/>
              </a:p>
              <a:p>
                <a:pPr marL="742950" lvl="1" indent="-285750">
                  <a:spcAft>
                    <a:spcPts val="600"/>
                  </a:spcAft>
                  <a:buSzPct val="78000"/>
                  <a:buFont typeface="Wingdings" panose="05000000000000000000" pitchFamily="2" charset="2"/>
                  <a:buChar char="l"/>
                </a:pPr>
                <a:r>
                  <a:rPr lang="en-US" altLang="zh-CN" dirty="0"/>
                  <a:t>A </a:t>
                </a:r>
                <a:r>
                  <a:rPr lang="zh-CN" altLang="en-US" dirty="0"/>
                  <a:t>是有限动作</a:t>
                </a:r>
                <a:r>
                  <a:rPr lang="en-US" altLang="zh-CN" dirty="0"/>
                  <a:t>(action)</a:t>
                </a:r>
                <a:r>
                  <a:rPr lang="zh-CN" altLang="en-US" dirty="0"/>
                  <a:t>的集合</a:t>
                </a:r>
                <a:endParaRPr lang="en-US" altLang="zh-CN" dirty="0"/>
              </a:p>
              <a:p>
                <a:pPr marL="742950" lvl="1" indent="-285750">
                  <a:spcAft>
                    <a:spcPts val="600"/>
                  </a:spcAft>
                  <a:buSzPct val="78000"/>
                  <a:buFont typeface="Wingdings" panose="05000000000000000000" pitchFamily="2" charset="2"/>
                  <a:buChar char="l"/>
                </a:pPr>
                <a:r>
                  <a:rPr lang="en-US" altLang="zh-CN" dirty="0"/>
                  <a:t>P </a:t>
                </a:r>
                <a:r>
                  <a:rPr lang="zh-CN" altLang="en-US" dirty="0"/>
                  <a:t>是状态转移概率</a:t>
                </a:r>
                <a:r>
                  <a:rPr lang="en-US" altLang="zh-CN" dirty="0"/>
                  <a:t>(</a:t>
                </a:r>
                <a:r>
                  <a:rPr lang="en-US" altLang="zh-CN" dirty="0" err="1"/>
                  <a:t>transition,probability</a:t>
                </a:r>
                <a:r>
                  <a:rPr lang="en-US" altLang="zh-CN" dirty="0"/>
                  <a:t>)</a:t>
                </a:r>
                <a:r>
                  <a:rPr lang="zh-CN" altLang="en-US" dirty="0"/>
                  <a:t>函数</a:t>
                </a:r>
                <a:endParaRPr lang="en-US" altLang="zh-CN" dirty="0"/>
              </a:p>
              <a:p>
                <a:pPr marL="742950" lvl="1" indent="-285750">
                  <a:spcAft>
                    <a:spcPts val="600"/>
                  </a:spcAft>
                  <a:buSzPct val="78000"/>
                  <a:buFont typeface="Wingdings" panose="05000000000000000000" pitchFamily="2" charset="2"/>
                  <a:buChar char="l"/>
                </a:pPr>
                <a:endParaRPr lang="en-US" altLang="zh-CN" dirty="0"/>
              </a:p>
              <a:p>
                <a:pPr marL="742950" lvl="1" indent="-285750">
                  <a:spcAft>
                    <a:spcPts val="600"/>
                  </a:spcAft>
                  <a:buSzPct val="78000"/>
                  <a:buFont typeface="Wingdings" panose="05000000000000000000" pitchFamily="2" charset="2"/>
                  <a:buChar char="l"/>
                </a:pPr>
                <a:endParaRPr lang="en-US" altLang="zh-CN" dirty="0"/>
              </a:p>
              <a:p>
                <a:pPr marL="742950" lvl="1" indent="-285750">
                  <a:spcAft>
                    <a:spcPts val="600"/>
                  </a:spcAft>
                  <a:buSzPct val="78000"/>
                  <a:buFont typeface="Wingdings" panose="05000000000000000000" pitchFamily="2" charset="2"/>
                  <a:buChar char="l"/>
                </a:pPr>
                <a14:m>
                  <m:oMath xmlns:m="http://schemas.openxmlformats.org/officeDocument/2006/math">
                    <m:r>
                      <a:rPr lang="en-US" altLang="zh-CN" i="1" dirty="0" smtClean="0">
                        <a:latin typeface="Cambria Math" panose="02040503050406030204" pitchFamily="18" charset="0"/>
                      </a:rPr>
                      <m:t>𝑟</m:t>
                    </m:r>
                  </m:oMath>
                </a14:m>
                <a:r>
                  <a:rPr lang="zh-CN" altLang="en-US" dirty="0"/>
                  <a:t> 是奖励函数</a:t>
                </a:r>
                <a:r>
                  <a:rPr lang="en-US" altLang="zh-CN" dirty="0"/>
                  <a:t> (reward function) :</a:t>
                </a:r>
                <a14:m>
                  <m:oMath xmlns:m="http://schemas.openxmlformats.org/officeDocument/2006/math">
                    <m:r>
                      <a:rPr lang="en-US" altLang="zh-CN" i="1" dirty="0" smtClean="0">
                        <a:latin typeface="Cambria Math" panose="02040503050406030204" pitchFamily="18" charset="0"/>
                      </a:rPr>
                      <m:t> </m:t>
                    </m:r>
                    <m:r>
                      <a:rPr lang="en-US" altLang="zh-CN" i="1" dirty="0" smtClean="0">
                        <a:latin typeface="Cambria Math" panose="02040503050406030204" pitchFamily="18" charset="0"/>
                      </a:rPr>
                      <m:t>𝑟</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e>
                    </m:d>
                  </m:oMath>
                </a14:m>
                <a:endParaRPr lang="en-US" altLang="zh-CN" b="0" dirty="0"/>
              </a:p>
              <a:p>
                <a:pPr marL="742950" lvl="1" indent="-285750">
                  <a:spcAft>
                    <a:spcPts val="600"/>
                  </a:spcAft>
                  <a:buSzPct val="78000"/>
                  <a:buFont typeface="Wingdings" panose="05000000000000000000" pitchFamily="2" charset="2"/>
                  <a:buChar char="l"/>
                </a:pPr>
                <a14:m>
                  <m:oMath xmlns:m="http://schemas.openxmlformats.org/officeDocument/2006/math">
                    <m:r>
                      <a:rPr lang="zh-CN" altLang="en-US" i="1" smtClean="0">
                        <a:latin typeface="Cambria Math" panose="02040503050406030204" pitchFamily="18" charset="0"/>
                      </a:rPr>
                      <m:t>𝛾</m:t>
                    </m:r>
                    <m:r>
                      <a:rPr lang="en-US" altLang="zh-CN" b="0"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衰减系数</a:t>
                </a:r>
                <a:r>
                  <a:rPr lang="en-US" altLang="zh-CN" dirty="0"/>
                  <a:t> (discount factor) : </a:t>
                </a:r>
                <a14:m>
                  <m:oMath xmlns:m="http://schemas.openxmlformats.org/officeDocument/2006/math">
                    <m:r>
                      <a:rPr lang="zh-CN" altLang="en-US" i="1">
                        <a:latin typeface="Cambria Math" panose="02040503050406030204" pitchFamily="18" charset="0"/>
                      </a:rPr>
                      <m:t>𝛾</m:t>
                    </m:r>
                    <m:r>
                      <a:rPr lang="zh-CN" altLang="en-US"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a14:m>
                <a:endParaRPr lang="en-US" altLang="zh-CN" dirty="0"/>
              </a:p>
              <a:p>
                <a:pPr lvl="8">
                  <a:buSzPct val="78000"/>
                </a:pP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312219" y="2915752"/>
                <a:ext cx="8588526" cy="3631763"/>
              </a:xfrm>
              <a:prstGeom prst="rect">
                <a:avLst/>
              </a:prstGeom>
              <a:blipFill rotWithShape="1">
                <a:blip r:embed="rId2"/>
                <a:stretch>
                  <a:fillRect l="-5" t="-13" r="7"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793630" y="4953000"/>
                <a:ext cx="4507523"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m:rPr>
                                <m:sty m:val="p"/>
                              </m:rPr>
                              <a:rPr lang="en-US" altLang="zh-CN" i="1">
                                <a:latin typeface="Cambria Math" panose="02040503050406030204" pitchFamily="18" charset="0"/>
                              </a:rPr>
                              <m:t>s</m:t>
                            </m:r>
                          </m:e>
                          <m:sup>
                            <m:r>
                              <a:rPr lang="en-US" altLang="zh-CN" b="0" i="1" smtClean="0">
                                <a:latin typeface="Cambria Math" panose="02040503050406030204" pitchFamily="18" charset="0"/>
                              </a:rPr>
                              <m:t>′</m:t>
                            </m:r>
                          </m:sup>
                        </m:sSup>
                      </m:e>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s</m:t>
                        </m:r>
                      </m:e>
                      <m:sup>
                        <m:r>
                          <a:rPr lang="en-US" altLang="zh-CN" i="1">
                            <a:latin typeface="Cambria Math" panose="02040503050406030204" pitchFamily="18" charset="0"/>
                          </a:rPr>
                          <m:t>′</m:t>
                        </m:r>
                      </m:sup>
                    </m:sSup>
                  </m:oMath>
                </a14:m>
                <a:r>
                  <a:rPr lang="en-US" altLang="zh-CN"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oMath>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1793630" y="4953000"/>
                <a:ext cx="4507523" cy="369332"/>
              </a:xfrm>
              <a:prstGeom prst="rect">
                <a:avLst/>
              </a:prstGeom>
              <a:blipFill rotWithShape="1">
                <a:blip r:embed="rId3"/>
                <a:stretch>
                  <a:fillRect l="-9" r="1" b="107"/>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Content Placeholder 15"/>
              <p:cNvSpPr>
                <a:spLocks noGrp="1"/>
              </p:cNvSpPr>
              <p:nvPr>
                <p:ph idx="1"/>
              </p:nvPr>
            </p:nvSpPr>
            <p:spPr>
              <a:xfrm>
                <a:off x="417634" y="2730014"/>
                <a:ext cx="8324921" cy="3771148"/>
              </a:xfrm>
            </p:spPr>
            <p:txBody>
              <a:bodyPr>
                <a:noAutofit/>
              </a:bodyPr>
              <a:lstStyle/>
              <a:p>
                <a:r>
                  <a:rPr lang="ja-JP" altLang="en-US" sz="2000" dirty="0">
                    <a:ea typeface="等线" panose="02010600030101010101" pitchFamily="2" charset="-122"/>
                  </a:rPr>
                  <a:t>状态转移</a:t>
                </a:r>
                <a:r>
                  <a:rPr lang="ja-JP" altLang="en-US" sz="2000">
                    <a:ea typeface="等线" panose="02010600030101010101" pitchFamily="2" charset="-122"/>
                  </a:rPr>
                  <a:t>概率函数</a:t>
                </a:r>
                <a:r>
                  <a:rPr lang="en-US" altLang="zh-CN" sz="2000" dirty="0">
                    <a:ea typeface="等线" panose="02010600030101010101" pitchFamily="2" charset="-122"/>
                  </a:rPr>
                  <a:t>: </a:t>
                </a:r>
                <a:r>
                  <a:rPr lang="en-US" altLang="zh-CN" sz="1400" b="0" dirty="0"/>
                  <a:t> </a:t>
                </a:r>
                <a14:m>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m:rPr>
                                <m:sty m:val="p"/>
                              </m:rPr>
                              <a:rPr lang="en-US" altLang="zh-CN" sz="2000" i="1">
                                <a:latin typeface="Cambria Math" panose="02040503050406030204" pitchFamily="18" charset="0"/>
                              </a:rPr>
                              <m:t>s</m:t>
                            </m:r>
                          </m:e>
                          <m:sup>
                            <m:r>
                              <a:rPr lang="en-US" altLang="zh-CN" sz="2000" b="0" i="1" smtClean="0">
                                <a:latin typeface="Cambria Math" panose="02040503050406030204" pitchFamily="18" charset="0"/>
                              </a:rPr>
                              <m:t>′</m:t>
                            </m:r>
                          </m:sup>
                        </m:sSup>
                      </m:e>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oMath>
                </a14:m>
                <a:endParaRPr lang="en-GB" altLang="zh-CN" sz="2000" dirty="0">
                  <a:ea typeface="等线" panose="02010600030101010101" pitchFamily="2" charset="-122"/>
                </a:endParaRPr>
              </a:p>
              <a:p>
                <a:endParaRPr lang="en-GB" altLang="ja-JP" sz="2000" dirty="0">
                  <a:ea typeface="等线" panose="02010600030101010101" pitchFamily="2" charset="-122"/>
                </a:endParaRPr>
              </a:p>
              <a:p>
                <a:r>
                  <a:rPr lang="ja-JP" altLang="en-US" sz="2000">
                    <a:ea typeface="等线" panose="02010600030101010101" pitchFamily="2" charset="-122"/>
                  </a:rPr>
                  <a:t>奖励函数</a:t>
                </a:r>
                <a:r>
                  <a:rPr lang="en-US" altLang="zh-CN" sz="2000" dirty="0">
                    <a:ea typeface="等线" panose="02010600030101010101" pitchFamily="2" charset="-122"/>
                  </a:rPr>
                  <a:t>: </a:t>
                </a:r>
                <a:r>
                  <a:rPr lang="en-US" altLang="zh-CN" sz="1400" dirty="0"/>
                  <a:t> </a:t>
                </a:r>
                <a14:m>
                  <m:oMath xmlns:m="http://schemas.openxmlformats.org/officeDocument/2006/math">
                    <m:r>
                      <a:rPr lang="en-US" altLang="zh-CN" sz="2000" i="1" dirty="0" smtClean="0">
                        <a:latin typeface="Cambria Math" panose="02040503050406030204" pitchFamily="18" charset="0"/>
                      </a:rPr>
                      <m:t>𝑟</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𝑠</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𝑎</m:t>
                        </m:r>
                      </m:e>
                    </m:d>
                  </m:oMath>
                </a14:m>
                <a:endParaRPr lang="en-GB" altLang="zh-CN" sz="2000" dirty="0">
                  <a:ea typeface="等线" panose="02010600030101010101" pitchFamily="2" charset="-122"/>
                </a:endParaRPr>
              </a:p>
              <a:p>
                <a:endParaRPr lang="en-GB" altLang="zh-CN" sz="2000" dirty="0">
                  <a:ea typeface="等线" panose="02010600030101010101" pitchFamily="2" charset="-122"/>
                </a:endParaRPr>
              </a:p>
              <a:p>
                <a:r>
                  <a:rPr lang="ja-JP" altLang="en-US" sz="2000">
                    <a:ea typeface="等线" panose="02010600030101010101" pitchFamily="2" charset="-122"/>
                  </a:rPr>
                  <a:t>策略</a:t>
                </a:r>
                <a:r>
                  <a:rPr lang="en-US" altLang="ja-JP" sz="2000" dirty="0">
                    <a:ea typeface="等线" panose="02010600030101010101" pitchFamily="2" charset="-122"/>
                  </a:rPr>
                  <a:t>π</a:t>
                </a:r>
                <a:r>
                  <a:rPr lang="en-US" altLang="zh-CN" sz="2000" dirty="0">
                    <a:ea typeface="等线" panose="02010600030101010101" pitchFamily="2" charset="-122"/>
                  </a:rPr>
                  <a:t>: </a:t>
                </a:r>
                <a:r>
                  <a:rPr lang="ja-JP" altLang="en-US" sz="2000">
                    <a:ea typeface="等线" panose="02010600030101010101" pitchFamily="2" charset="-122"/>
                  </a:rPr>
                  <a:t>给定</a:t>
                </a:r>
                <a:r>
                  <a:rPr lang="ja-JP" altLang="en-US" sz="2000" dirty="0">
                    <a:ea typeface="等线" panose="02010600030101010101" pitchFamily="2" charset="-122"/>
                  </a:rPr>
                  <a:t>状态下动作的函数</a:t>
                </a:r>
                <a14:m>
                  <m:oMath xmlns:m="http://schemas.openxmlformats.org/officeDocument/2006/math">
                    <m:r>
                      <a:rPr lang="en-US" altLang="ja-JP" sz="2000" b="0" i="1" smtClean="0">
                        <a:latin typeface="Cambria Math" panose="02040503050406030204" pitchFamily="18" charset="0"/>
                        <a:ea typeface="等线" panose="02010600030101010101" pitchFamily="2" charset="-122"/>
                      </a:rPr>
                      <m:t>𝑎</m:t>
                    </m:r>
                    <m:r>
                      <a:rPr lang="en-US" altLang="ja-JP" sz="2000" b="0" i="1" smtClean="0">
                        <a:latin typeface="Cambria Math" panose="02040503050406030204" pitchFamily="18" charset="0"/>
                        <a:ea typeface="等线" panose="02010600030101010101" pitchFamily="2" charset="-122"/>
                      </a:rPr>
                      <m:t>=</m:t>
                    </m:r>
                    <m:r>
                      <a:rPr lang="en-US" altLang="ja-JP" sz="2000" b="0" i="1" smtClean="0">
                        <a:latin typeface="Cambria Math" panose="02040503050406030204" pitchFamily="18" charset="0"/>
                        <a:ea typeface="等线" panose="02010600030101010101" pitchFamily="2" charset="-122"/>
                      </a:rPr>
                      <m:t>𝑓</m:t>
                    </m:r>
                    <m:r>
                      <a:rPr lang="en-US" altLang="ja-JP" sz="2000" b="0" i="1" smtClean="0">
                        <a:latin typeface="Cambria Math" panose="02040503050406030204" pitchFamily="18" charset="0"/>
                        <a:ea typeface="等线" panose="02010600030101010101" pitchFamily="2" charset="-122"/>
                      </a:rPr>
                      <m:t>(</m:t>
                    </m:r>
                    <m:r>
                      <a:rPr lang="en-US" altLang="ja-JP" sz="2000" b="0" i="1" smtClean="0">
                        <a:latin typeface="Cambria Math" panose="02040503050406030204" pitchFamily="18" charset="0"/>
                        <a:ea typeface="等线" panose="02010600030101010101" pitchFamily="2" charset="-122"/>
                      </a:rPr>
                      <m:t>𝑠</m:t>
                    </m:r>
                    <m:r>
                      <a:rPr lang="en-US" altLang="ja-JP" sz="2000" b="0" i="1" smtClean="0">
                        <a:latin typeface="Cambria Math" panose="02040503050406030204" pitchFamily="18" charset="0"/>
                        <a:ea typeface="等线" panose="02010600030101010101" pitchFamily="2" charset="-122"/>
                      </a:rPr>
                      <m:t>)</m:t>
                    </m:r>
                  </m:oMath>
                </a14:m>
                <a:r>
                  <a:rPr lang="ja-JP" altLang="en-GB" sz="2000" dirty="0">
                    <a:ea typeface="等线" panose="02010600030101010101" pitchFamily="2" charset="-122"/>
                  </a:rPr>
                  <a:t>或者</a:t>
                </a:r>
                <a:r>
                  <a:rPr lang="ja-JP" altLang="en-US" sz="2000" dirty="0">
                    <a:ea typeface="等线" panose="02010600030101010101" pitchFamily="2" charset="-122"/>
                  </a:rPr>
                  <a:t>条件概率分布</a:t>
                </a:r>
                <a14:m>
                  <m:oMath xmlns:m="http://schemas.openxmlformats.org/officeDocument/2006/math">
                    <m:r>
                      <a:rPr lang="en-US" altLang="ja-JP" sz="2000" b="0" i="1" smtClean="0">
                        <a:latin typeface="Cambria Math" panose="02040503050406030204" pitchFamily="18" charset="0"/>
                        <a:ea typeface="等线" panose="02010600030101010101" pitchFamily="2" charset="-122"/>
                      </a:rPr>
                      <m:t>𝑃</m:t>
                    </m:r>
                    <m:r>
                      <a:rPr lang="en-US" altLang="ja-JP" sz="2000" b="0" i="1" smtClean="0">
                        <a:latin typeface="Cambria Math" panose="02040503050406030204" pitchFamily="18" charset="0"/>
                        <a:ea typeface="等线" panose="02010600030101010101" pitchFamily="2" charset="-122"/>
                      </a:rPr>
                      <m:t>(</m:t>
                    </m:r>
                    <m:r>
                      <a:rPr lang="en-US" altLang="ja-JP" sz="2000" b="0" i="1" smtClean="0">
                        <a:latin typeface="Cambria Math" panose="02040503050406030204" pitchFamily="18" charset="0"/>
                        <a:ea typeface="等线" panose="02010600030101010101" pitchFamily="2" charset="-122"/>
                      </a:rPr>
                      <m:t>𝑎</m:t>
                    </m:r>
                    <m:r>
                      <a:rPr lang="en-US" altLang="ja-JP" sz="2000" b="0" i="1" smtClean="0">
                        <a:latin typeface="Cambria Math" panose="02040503050406030204" pitchFamily="18" charset="0"/>
                        <a:ea typeface="等线" panose="02010600030101010101" pitchFamily="2" charset="-122"/>
                      </a:rPr>
                      <m:t>|</m:t>
                    </m:r>
                    <m:r>
                      <a:rPr lang="en-US" altLang="ja-JP" sz="2000" b="0" i="1" smtClean="0">
                        <a:latin typeface="Cambria Math" panose="02040503050406030204" pitchFamily="18" charset="0"/>
                        <a:ea typeface="等线" panose="02010600030101010101" pitchFamily="2" charset="-122"/>
                      </a:rPr>
                      <m:t>𝑠</m:t>
                    </m:r>
                    <m:r>
                      <a:rPr lang="en-US" altLang="ja-JP" sz="2000" b="0" i="1" smtClean="0">
                        <a:latin typeface="Cambria Math" panose="02040503050406030204" pitchFamily="18" charset="0"/>
                        <a:ea typeface="等线" panose="02010600030101010101" pitchFamily="2" charset="-122"/>
                      </a:rPr>
                      <m:t>)</m:t>
                    </m:r>
                  </m:oMath>
                </a14:m>
                <a:endParaRPr lang="en-GB" altLang="zh-CN" sz="2000" dirty="0">
                  <a:ea typeface="等线" panose="02010600030101010101" pitchFamily="2" charset="-122"/>
                </a:endParaRPr>
              </a:p>
              <a:p>
                <a:endParaRPr lang="en-GB" sz="2000" dirty="0">
                  <a:ea typeface="等线" panose="02010600030101010101" pitchFamily="2" charset="-122"/>
                </a:endParaRPr>
              </a:p>
              <a:p>
                <a:r>
                  <a:rPr lang="ja-JP" altLang="en-US" sz="2000" dirty="0">
                    <a:ea typeface="等线" panose="02010600030101010101" pitchFamily="2" charset="-122"/>
                  </a:rPr>
                  <a:t>状态价值函数</a:t>
                </a:r>
                <a:r>
                  <a:rPr lang="en-US" altLang="zh-CN" sz="2000" dirty="0">
                    <a:ea typeface="等线" panose="02010600030101010101" pitchFamily="2" charset="-122"/>
                  </a:rPr>
                  <a:t>: </a:t>
                </a:r>
                <a14:m>
                  <m:oMath xmlns:m="http://schemas.openxmlformats.org/officeDocument/2006/math">
                    <m:r>
                      <a:rPr lang="en-US" altLang="zh-CN" sz="2000" b="0" i="0" smtClean="0">
                        <a:latin typeface="Cambria Math" panose="02040503050406030204" pitchFamily="18" charset="0"/>
                        <a:ea typeface="等线" panose="02010600030101010101" pitchFamily="2" charset="-122"/>
                      </a:rPr>
                      <m:t> </m:t>
                    </m:r>
                    <m:sSub>
                      <m:sSubPr>
                        <m:ctrlPr>
                          <a:rPr lang="en-US" altLang="zh-CN" sz="200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𝑣</m:t>
                        </m:r>
                      </m:e>
                      <m:sub>
                        <m:r>
                          <a:rPr lang="zh-CN" altLang="en-US" sz="2000" i="1" smtClean="0">
                            <a:latin typeface="Cambria Math" panose="02040503050406030204" pitchFamily="18" charset="0"/>
                            <a:ea typeface="等线" panose="02010600030101010101" pitchFamily="2" charset="-122"/>
                          </a:rPr>
                          <m:t>𝜋</m:t>
                        </m:r>
                      </m:sub>
                    </m:sSub>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𝑠</m:t>
                        </m:r>
                      </m:e>
                    </m:d>
                    <m:r>
                      <a:rPr lang="en-US" altLang="zh-CN" sz="2000" b="0" i="1" smtClean="0">
                        <a:latin typeface="Cambria Math" panose="02040503050406030204" pitchFamily="18" charset="0"/>
                        <a:ea typeface="等线" panose="02010600030101010101" pitchFamily="2" charset="-122"/>
                      </a:rPr>
                      <m:t>=</m:t>
                    </m:r>
                    <m:sSub>
                      <m:sSubPr>
                        <m:ctrlPr>
                          <a:rPr lang="en-US" altLang="zh-CN" sz="2000" b="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𝐸</m:t>
                        </m:r>
                      </m:e>
                      <m:sub>
                        <m:r>
                          <a:rPr lang="zh-CN" altLang="en-US" sz="2000" b="0" i="1" smtClean="0">
                            <a:latin typeface="Cambria Math" panose="02040503050406030204" pitchFamily="18" charset="0"/>
                            <a:ea typeface="等线" panose="02010600030101010101" pitchFamily="2" charset="-122"/>
                          </a:rPr>
                          <m:t>𝜋</m:t>
                        </m:r>
                      </m:sub>
                    </m:sSub>
                    <m:d>
                      <m:dPr>
                        <m:begChr m:val="["/>
                        <m:endChr m:val="]"/>
                        <m:ctrlPr>
                          <a:rPr lang="en-US" altLang="zh-CN" sz="2000" b="0" i="1" smtClean="0">
                            <a:latin typeface="Cambria Math" panose="02040503050406030204" pitchFamily="18" charset="0"/>
                            <a:ea typeface="等线" panose="02010600030101010101" pitchFamily="2" charset="-122"/>
                          </a:rPr>
                        </m:ctrlPr>
                      </m:dPr>
                      <m:e>
                        <m:sSub>
                          <m:sSubPr>
                            <m:ctrlPr>
                              <a:rPr lang="en-US" altLang="zh-CN" sz="2000" b="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𝑟</m:t>
                            </m:r>
                          </m:e>
                          <m:sub>
                            <m:r>
                              <a:rPr lang="en-US" altLang="zh-CN" sz="2000" b="0" i="1" smtClean="0">
                                <a:latin typeface="Cambria Math" panose="02040503050406030204" pitchFamily="18" charset="0"/>
                                <a:ea typeface="等线" panose="02010600030101010101" pitchFamily="2" charset="-122"/>
                              </a:rPr>
                              <m:t>𝑡</m:t>
                            </m:r>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1</m:t>
                            </m:r>
                          </m:sub>
                        </m:sSub>
                        <m:r>
                          <a:rPr lang="en-US" altLang="zh-CN" sz="2000" b="0" i="1" smtClean="0">
                            <a:latin typeface="Cambria Math" panose="02040503050406030204" pitchFamily="18" charset="0"/>
                            <a:ea typeface="等线" panose="02010600030101010101" pitchFamily="2" charset="-122"/>
                          </a:rPr>
                          <m:t>+</m:t>
                        </m:r>
                        <m:r>
                          <a:rPr lang="zh-CN" altLang="en-US" sz="2000" b="0" i="1" smtClean="0">
                            <a:latin typeface="Cambria Math" panose="02040503050406030204" pitchFamily="18" charset="0"/>
                            <a:ea typeface="等线" panose="02010600030101010101" pitchFamily="2" charset="-122"/>
                          </a:rPr>
                          <m:t>𝛾</m:t>
                        </m:r>
                        <m:sSub>
                          <m:sSubPr>
                            <m:ctrlPr>
                              <a:rPr lang="en-US" altLang="zh-CN" sz="2000" b="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𝑟</m:t>
                            </m:r>
                          </m:e>
                          <m:sub>
                            <m:r>
                              <a:rPr lang="en-US" altLang="zh-CN" sz="2000" b="0" i="1" smtClean="0">
                                <a:latin typeface="Cambria Math" panose="02040503050406030204" pitchFamily="18" charset="0"/>
                                <a:ea typeface="等线" panose="02010600030101010101" pitchFamily="2" charset="-122"/>
                              </a:rPr>
                              <m:t>𝑡</m:t>
                            </m:r>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2</m:t>
                            </m:r>
                          </m:sub>
                        </m:sSub>
                        <m:r>
                          <a:rPr lang="en-US" altLang="zh-CN" sz="2000" b="0" i="1" smtClean="0">
                            <a:latin typeface="Cambria Math" panose="02040503050406030204" pitchFamily="18" charset="0"/>
                            <a:ea typeface="等线" panose="02010600030101010101" pitchFamily="2" charset="-122"/>
                          </a:rPr>
                          <m:t>+</m:t>
                        </m:r>
                        <m:sSup>
                          <m:sSupPr>
                            <m:ctrlPr>
                              <a:rPr lang="en-US" altLang="zh-CN" sz="2000" b="0" i="1" smtClean="0">
                                <a:latin typeface="Cambria Math" panose="02040503050406030204" pitchFamily="18" charset="0"/>
                                <a:ea typeface="等线" panose="02010600030101010101" pitchFamily="2" charset="-122"/>
                              </a:rPr>
                            </m:ctrlPr>
                          </m:sSupPr>
                          <m:e>
                            <m:r>
                              <a:rPr lang="zh-CN" altLang="en-US" sz="2000" b="0" i="1" smtClean="0">
                                <a:latin typeface="Cambria Math" panose="02040503050406030204" pitchFamily="18" charset="0"/>
                                <a:ea typeface="等线" panose="02010600030101010101" pitchFamily="2" charset="-122"/>
                              </a:rPr>
                              <m:t>𝛾</m:t>
                            </m:r>
                          </m:e>
                          <m:sup>
                            <m:r>
                              <a:rPr lang="en-US" altLang="zh-CN" sz="2000" b="0" i="1" smtClean="0">
                                <a:latin typeface="Cambria Math" panose="02040503050406030204" pitchFamily="18" charset="0"/>
                                <a:ea typeface="等线" panose="02010600030101010101" pitchFamily="2" charset="-122"/>
                              </a:rPr>
                              <m:t>2</m:t>
                            </m:r>
                          </m:sup>
                        </m:sSup>
                        <m:sSub>
                          <m:sSubPr>
                            <m:ctrlPr>
                              <a:rPr lang="en-US" altLang="zh-CN" sz="2000" i="1">
                                <a:latin typeface="Cambria Math" panose="02040503050406030204" pitchFamily="18" charset="0"/>
                                <a:ea typeface="等线" panose="02010600030101010101" pitchFamily="2" charset="-122"/>
                              </a:rPr>
                            </m:ctrlPr>
                          </m:sSubPr>
                          <m:e>
                            <m:r>
                              <a:rPr lang="en-US" altLang="zh-CN" sz="2000" i="1">
                                <a:latin typeface="Cambria Math" panose="02040503050406030204" pitchFamily="18" charset="0"/>
                                <a:ea typeface="等线" panose="02010600030101010101" pitchFamily="2" charset="-122"/>
                              </a:rPr>
                              <m:t>𝑟</m:t>
                            </m:r>
                          </m:e>
                          <m:sub>
                            <m:r>
                              <a:rPr lang="en-US" altLang="zh-CN" sz="2000" i="1">
                                <a:latin typeface="Cambria Math" panose="02040503050406030204" pitchFamily="18" charset="0"/>
                                <a:ea typeface="等线" panose="02010600030101010101" pitchFamily="2" charset="-122"/>
                              </a:rPr>
                              <m:t>𝑡</m:t>
                            </m:r>
                            <m:r>
                              <a:rPr lang="en-US" altLang="zh-CN" sz="2000" i="1">
                                <a:latin typeface="Cambria Math" panose="02040503050406030204" pitchFamily="18" charset="0"/>
                                <a:ea typeface="等线" panose="02010600030101010101" pitchFamily="2" charset="-122"/>
                              </a:rPr>
                              <m:t>+</m:t>
                            </m:r>
                            <m:r>
                              <a:rPr lang="en-US" altLang="zh-CN" sz="2000" i="1">
                                <a:latin typeface="Cambria Math" panose="02040503050406030204" pitchFamily="18" charset="0"/>
                                <a:ea typeface="等线" panose="02010600030101010101" pitchFamily="2" charset="-122"/>
                              </a:rPr>
                              <m:t>3</m:t>
                            </m:r>
                          </m:sub>
                        </m:sSub>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𝑠</m:t>
                            </m:r>
                          </m:e>
                          <m:sub>
                            <m:r>
                              <a:rPr lang="en-US" altLang="zh-CN" sz="2000" b="0" i="1" smtClean="0">
                                <a:latin typeface="Cambria Math" panose="02040503050406030204" pitchFamily="18" charset="0"/>
                                <a:ea typeface="Cambria Math" panose="02040503050406030204" pitchFamily="18" charset="0"/>
                              </a:rPr>
                              <m:t>𝑡</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e>
                    </m:d>
                  </m:oMath>
                </a14:m>
                <a:endParaRPr lang="en-GB" altLang="zh-CN" sz="2000" dirty="0">
                  <a:ea typeface="等线" panose="02010600030101010101" pitchFamily="2" charset="-122"/>
                </a:endParaRPr>
              </a:p>
              <a:p>
                <a:endParaRPr lang="en-GB" sz="2000" dirty="0">
                  <a:ea typeface="等线" panose="02010600030101010101" pitchFamily="2" charset="-122"/>
                </a:endParaRPr>
              </a:p>
              <a:p>
                <a:r>
                  <a:rPr lang="ja-JP" altLang="en-US" sz="2000" dirty="0">
                    <a:ea typeface="等线" panose="02010600030101010101" pitchFamily="2" charset="-122"/>
                  </a:rPr>
                  <a:t>动作价值函数</a:t>
                </a:r>
                <a:r>
                  <a:rPr lang="en-US" altLang="zh-CN" sz="2000" dirty="0">
                    <a:ea typeface="等线" panose="02010600030101010101" pitchFamily="2" charset="-122"/>
                  </a:rPr>
                  <a:t>:  </a:t>
                </a:r>
                <a14:m>
                  <m:oMath xmlns:m="http://schemas.openxmlformats.org/officeDocument/2006/math">
                    <m:sSub>
                      <m:sSubPr>
                        <m:ctrlPr>
                          <a:rPr lang="en-US" altLang="zh-CN" sz="2000" i="1" smtClean="0">
                            <a:latin typeface="Cambria Math" panose="02040503050406030204" pitchFamily="18" charset="0"/>
                            <a:ea typeface="等线" panose="02010600030101010101" pitchFamily="2" charset="-122"/>
                          </a:rPr>
                        </m:ctrlPr>
                      </m:sSubPr>
                      <m:e>
                        <m:r>
                          <a:rPr lang="en-US" altLang="zh-CN" sz="2000" b="0" i="1" smtClean="0">
                            <a:latin typeface="Cambria Math" panose="02040503050406030204" pitchFamily="18" charset="0"/>
                            <a:ea typeface="等线" panose="02010600030101010101" pitchFamily="2" charset="-122"/>
                          </a:rPr>
                          <m:t>𝑞</m:t>
                        </m:r>
                      </m:e>
                      <m:sub>
                        <m:r>
                          <a:rPr lang="zh-CN" altLang="en-US" sz="2000" i="1" smtClean="0">
                            <a:latin typeface="Cambria Math" panose="02040503050406030204" pitchFamily="18" charset="0"/>
                            <a:ea typeface="等线" panose="02010600030101010101" pitchFamily="2" charset="-122"/>
                          </a:rPr>
                          <m:t>𝜋</m:t>
                        </m:r>
                      </m:sub>
                    </m:sSub>
                    <m:d>
                      <m:dPr>
                        <m:ctrlPr>
                          <a:rPr lang="en-US" altLang="zh-CN" sz="2000" b="0" i="1" smtClean="0">
                            <a:latin typeface="Cambria Math" panose="02040503050406030204" pitchFamily="18" charset="0"/>
                            <a:ea typeface="等线" panose="02010600030101010101" pitchFamily="2" charset="-122"/>
                          </a:rPr>
                        </m:ctrlPr>
                      </m:dPr>
                      <m:e>
                        <m:r>
                          <a:rPr lang="en-US" altLang="zh-CN" sz="2000" b="0" i="1" smtClean="0">
                            <a:latin typeface="Cambria Math" panose="02040503050406030204" pitchFamily="18" charset="0"/>
                            <a:ea typeface="等线" panose="02010600030101010101" pitchFamily="2" charset="-122"/>
                          </a:rPr>
                          <m:t>𝑠</m:t>
                        </m:r>
                        <m:r>
                          <a:rPr lang="en-US" altLang="zh-CN" sz="2000" b="0" i="1" smtClean="0">
                            <a:latin typeface="Cambria Math" panose="02040503050406030204" pitchFamily="18" charset="0"/>
                            <a:ea typeface="等线" panose="02010600030101010101" pitchFamily="2" charset="-122"/>
                          </a:rPr>
                          <m:t>,</m:t>
                        </m:r>
                        <m:r>
                          <a:rPr lang="en-US" altLang="zh-CN" sz="2000" b="0" i="1" smtClean="0">
                            <a:latin typeface="Cambria Math" panose="02040503050406030204" pitchFamily="18" charset="0"/>
                            <a:ea typeface="等线" panose="02010600030101010101" pitchFamily="2" charset="-122"/>
                          </a:rPr>
                          <m:t>𝑎</m:t>
                        </m:r>
                      </m:e>
                    </m:d>
                    <m:r>
                      <a:rPr lang="en-US" altLang="zh-CN" sz="2000" b="0" i="1" smtClean="0">
                        <a:latin typeface="Cambria Math" panose="02040503050406030204" pitchFamily="18" charset="0"/>
                        <a:ea typeface="等线" panose="02010600030101010101" pitchFamily="2" charset="-122"/>
                      </a:rPr>
                      <m:t>=</m:t>
                    </m:r>
                  </m:oMath>
                </a14:m>
                <a:r>
                  <a:rPr lang="en-US" altLang="zh-CN" sz="2000" dirty="0">
                    <a:ea typeface="等线" panose="02010600030101010101" pitchFamily="2" charset="-122"/>
                  </a:rPr>
                  <a:t> </a:t>
                </a:r>
                <a14:m>
                  <m:oMath xmlns:m="http://schemas.openxmlformats.org/officeDocument/2006/math">
                    <m:sSub>
                      <m:sSubPr>
                        <m:ctrlPr>
                          <a:rPr lang="en-US" altLang="zh-CN" sz="2000" i="1">
                            <a:latin typeface="Cambria Math" panose="02040503050406030204" pitchFamily="18" charset="0"/>
                            <a:ea typeface="等线" panose="02010600030101010101" pitchFamily="2" charset="-122"/>
                          </a:rPr>
                        </m:ctrlPr>
                      </m:sSubPr>
                      <m:e>
                        <m:r>
                          <a:rPr lang="en-US" altLang="zh-CN" sz="2000" i="1">
                            <a:latin typeface="Cambria Math" panose="02040503050406030204" pitchFamily="18" charset="0"/>
                            <a:ea typeface="等线" panose="02010600030101010101" pitchFamily="2" charset="-122"/>
                          </a:rPr>
                          <m:t>𝐸</m:t>
                        </m:r>
                      </m:e>
                      <m:sub>
                        <m:r>
                          <a:rPr lang="zh-CN" altLang="en-US" sz="2000" i="1">
                            <a:latin typeface="Cambria Math" panose="02040503050406030204" pitchFamily="18" charset="0"/>
                            <a:ea typeface="等线" panose="02010600030101010101" pitchFamily="2" charset="-122"/>
                          </a:rPr>
                          <m:t>𝜋</m:t>
                        </m:r>
                      </m:sub>
                    </m:sSub>
                  </m:oMath>
                </a14:m>
                <a:r>
                  <a:rPr lang="en-US" altLang="zh-CN" sz="2000" dirty="0">
                    <a:ea typeface="等线" panose="02010600030101010101" pitchFamily="2" charset="-122"/>
                  </a:rPr>
                  <a:t> </a:t>
                </a:r>
                <a14:m>
                  <m:oMath xmlns:m="http://schemas.openxmlformats.org/officeDocument/2006/math">
                    <m:d>
                      <m:dPr>
                        <m:begChr m:val="["/>
                        <m:endChr m:val="]"/>
                        <m:ctrlPr>
                          <a:rPr lang="en-US" altLang="zh-CN" sz="2000" i="1">
                            <a:latin typeface="Cambria Math" panose="02040503050406030204" pitchFamily="18" charset="0"/>
                            <a:ea typeface="等线" panose="02010600030101010101" pitchFamily="2" charset="-122"/>
                          </a:rPr>
                        </m:ctrlPr>
                      </m:dPr>
                      <m:e>
                        <m:sSub>
                          <m:sSubPr>
                            <m:ctrlPr>
                              <a:rPr lang="en-US" altLang="zh-CN" sz="2000" i="1">
                                <a:latin typeface="Cambria Math" panose="02040503050406030204" pitchFamily="18" charset="0"/>
                                <a:ea typeface="等线" panose="02010600030101010101" pitchFamily="2" charset="-122"/>
                              </a:rPr>
                            </m:ctrlPr>
                          </m:sSubPr>
                          <m:e>
                            <m:r>
                              <a:rPr lang="en-US" altLang="zh-CN" sz="2000" i="1">
                                <a:latin typeface="Cambria Math" panose="02040503050406030204" pitchFamily="18" charset="0"/>
                                <a:ea typeface="等线" panose="02010600030101010101" pitchFamily="2" charset="-122"/>
                              </a:rPr>
                              <m:t>𝑟</m:t>
                            </m:r>
                          </m:e>
                          <m:sub>
                            <m:r>
                              <a:rPr lang="en-US" altLang="zh-CN" sz="2000" i="1">
                                <a:latin typeface="Cambria Math" panose="02040503050406030204" pitchFamily="18" charset="0"/>
                                <a:ea typeface="等线" panose="02010600030101010101" pitchFamily="2" charset="-122"/>
                              </a:rPr>
                              <m:t>𝑡</m:t>
                            </m:r>
                            <m:r>
                              <a:rPr lang="en-US" altLang="zh-CN" sz="2000" i="1">
                                <a:latin typeface="Cambria Math" panose="02040503050406030204" pitchFamily="18" charset="0"/>
                                <a:ea typeface="等线" panose="02010600030101010101" pitchFamily="2" charset="-122"/>
                              </a:rPr>
                              <m:t>+</m:t>
                            </m:r>
                            <m:r>
                              <a:rPr lang="en-US" altLang="zh-CN" sz="2000" i="1">
                                <a:latin typeface="Cambria Math" panose="02040503050406030204" pitchFamily="18" charset="0"/>
                                <a:ea typeface="等线" panose="02010600030101010101" pitchFamily="2" charset="-122"/>
                              </a:rPr>
                              <m:t>1</m:t>
                            </m:r>
                          </m:sub>
                        </m:sSub>
                        <m:r>
                          <a:rPr lang="en-US" altLang="zh-CN" sz="2000" i="1">
                            <a:latin typeface="Cambria Math" panose="02040503050406030204" pitchFamily="18" charset="0"/>
                            <a:ea typeface="等线" panose="02010600030101010101" pitchFamily="2" charset="-122"/>
                          </a:rPr>
                          <m:t>+</m:t>
                        </m:r>
                        <m:r>
                          <a:rPr lang="zh-CN" altLang="en-US" sz="2000" i="1">
                            <a:latin typeface="Cambria Math" panose="02040503050406030204" pitchFamily="18" charset="0"/>
                            <a:ea typeface="等线" panose="02010600030101010101" pitchFamily="2" charset="-122"/>
                          </a:rPr>
                          <m:t>𝛾</m:t>
                        </m:r>
                        <m:sSub>
                          <m:sSubPr>
                            <m:ctrlPr>
                              <a:rPr lang="en-US" altLang="zh-CN" sz="2000" i="1">
                                <a:latin typeface="Cambria Math" panose="02040503050406030204" pitchFamily="18" charset="0"/>
                                <a:ea typeface="等线" panose="02010600030101010101" pitchFamily="2" charset="-122"/>
                              </a:rPr>
                            </m:ctrlPr>
                          </m:sSubPr>
                          <m:e>
                            <m:r>
                              <a:rPr lang="en-US" altLang="zh-CN" sz="2000" i="1">
                                <a:latin typeface="Cambria Math" panose="02040503050406030204" pitchFamily="18" charset="0"/>
                                <a:ea typeface="等线" panose="02010600030101010101" pitchFamily="2" charset="-122"/>
                              </a:rPr>
                              <m:t>𝑟</m:t>
                            </m:r>
                          </m:e>
                          <m:sub>
                            <m:r>
                              <a:rPr lang="en-US" altLang="zh-CN" sz="2000" i="1">
                                <a:latin typeface="Cambria Math" panose="02040503050406030204" pitchFamily="18" charset="0"/>
                                <a:ea typeface="等线" panose="02010600030101010101" pitchFamily="2" charset="-122"/>
                              </a:rPr>
                              <m:t>𝑡</m:t>
                            </m:r>
                            <m:r>
                              <a:rPr lang="en-US" altLang="zh-CN" sz="2000" i="1">
                                <a:latin typeface="Cambria Math" panose="02040503050406030204" pitchFamily="18" charset="0"/>
                                <a:ea typeface="等线" panose="02010600030101010101" pitchFamily="2" charset="-122"/>
                              </a:rPr>
                              <m:t>+</m:t>
                            </m:r>
                            <m:r>
                              <a:rPr lang="en-US" altLang="zh-CN" sz="2000" i="1">
                                <a:latin typeface="Cambria Math" panose="02040503050406030204" pitchFamily="18" charset="0"/>
                                <a:ea typeface="等线" panose="02010600030101010101" pitchFamily="2" charset="-122"/>
                              </a:rPr>
                              <m:t>2</m:t>
                            </m:r>
                          </m:sub>
                        </m:sSub>
                        <m:r>
                          <a:rPr lang="en-US" altLang="zh-CN" sz="2000" i="1">
                            <a:latin typeface="Cambria Math" panose="02040503050406030204" pitchFamily="18" charset="0"/>
                            <a:ea typeface="等线" panose="02010600030101010101" pitchFamily="2" charset="-122"/>
                          </a:rPr>
                          <m:t>+</m:t>
                        </m:r>
                        <m:sSup>
                          <m:sSupPr>
                            <m:ctrlPr>
                              <a:rPr lang="en-US" altLang="zh-CN" sz="2000" i="1">
                                <a:latin typeface="Cambria Math" panose="02040503050406030204" pitchFamily="18" charset="0"/>
                                <a:ea typeface="等线" panose="02010600030101010101" pitchFamily="2" charset="-122"/>
                              </a:rPr>
                            </m:ctrlPr>
                          </m:sSupPr>
                          <m:e>
                            <m:r>
                              <a:rPr lang="zh-CN" altLang="en-US" sz="2000" i="1">
                                <a:latin typeface="Cambria Math" panose="02040503050406030204" pitchFamily="18" charset="0"/>
                                <a:ea typeface="等线" panose="02010600030101010101" pitchFamily="2" charset="-122"/>
                              </a:rPr>
                              <m:t>𝛾</m:t>
                            </m:r>
                          </m:e>
                          <m:sup>
                            <m:r>
                              <a:rPr lang="en-US" altLang="zh-CN" sz="2000" i="1">
                                <a:latin typeface="Cambria Math" panose="02040503050406030204" pitchFamily="18" charset="0"/>
                                <a:ea typeface="等线" panose="02010600030101010101" pitchFamily="2" charset="-122"/>
                              </a:rPr>
                              <m:t>2</m:t>
                            </m:r>
                          </m:sup>
                        </m:sSup>
                        <m:sSub>
                          <m:sSubPr>
                            <m:ctrlPr>
                              <a:rPr lang="en-US" altLang="zh-CN" sz="2000" i="1">
                                <a:latin typeface="Cambria Math" panose="02040503050406030204" pitchFamily="18" charset="0"/>
                                <a:ea typeface="等线" panose="02010600030101010101" pitchFamily="2" charset="-122"/>
                              </a:rPr>
                            </m:ctrlPr>
                          </m:sSubPr>
                          <m:e>
                            <m:r>
                              <a:rPr lang="en-US" altLang="zh-CN" sz="2000" i="1">
                                <a:latin typeface="Cambria Math" panose="02040503050406030204" pitchFamily="18" charset="0"/>
                                <a:ea typeface="等线" panose="02010600030101010101" pitchFamily="2" charset="-122"/>
                              </a:rPr>
                              <m:t>𝑟</m:t>
                            </m:r>
                          </m:e>
                          <m:sub>
                            <m:r>
                              <a:rPr lang="en-US" altLang="zh-CN" sz="2000" i="1">
                                <a:latin typeface="Cambria Math" panose="02040503050406030204" pitchFamily="18" charset="0"/>
                                <a:ea typeface="等线" panose="02010600030101010101" pitchFamily="2" charset="-122"/>
                              </a:rPr>
                              <m:t>𝑡</m:t>
                            </m:r>
                            <m:r>
                              <a:rPr lang="en-US" altLang="zh-CN" sz="2000" i="1">
                                <a:latin typeface="Cambria Math" panose="02040503050406030204" pitchFamily="18" charset="0"/>
                                <a:ea typeface="等线" panose="02010600030101010101" pitchFamily="2" charset="-122"/>
                              </a:rPr>
                              <m:t>+</m:t>
                            </m:r>
                            <m:r>
                              <a:rPr lang="en-US" altLang="zh-CN" sz="2000" i="1">
                                <a:latin typeface="Cambria Math" panose="02040503050406030204" pitchFamily="18" charset="0"/>
                                <a:ea typeface="等线" panose="02010600030101010101" pitchFamily="2" charset="-122"/>
                              </a:rPr>
                              <m:t>3</m:t>
                            </m:r>
                          </m:sub>
                        </m:sSub>
                        <m:r>
                          <a:rPr lang="en-US" altLang="zh-CN" sz="2000" i="1">
                            <a:latin typeface="Cambria Math" panose="02040503050406030204" pitchFamily="18" charset="0"/>
                            <a:ea typeface="等线" panose="02010600030101010101" pitchFamily="2" charset="-122"/>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𝑠</m:t>
                            </m:r>
                          </m:e>
                          <m:sub>
                            <m:r>
                              <a:rPr lang="en-US" altLang="zh-CN" sz="2000" i="1">
                                <a:latin typeface="Cambria Math" panose="02040503050406030204" pitchFamily="18" charset="0"/>
                                <a:ea typeface="Cambria Math" panose="02040503050406030204" pitchFamily="18" charset="0"/>
                              </a:rPr>
                              <m:t>𝑡</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𝑎</m:t>
                            </m:r>
                          </m:e>
                          <m:sub>
                            <m:r>
                              <a:rPr lang="en-US" altLang="zh-CN" sz="2000" b="0" i="1" smtClean="0">
                                <a:latin typeface="Cambria Math" panose="02040503050406030204" pitchFamily="18" charset="0"/>
                                <a:ea typeface="Cambria Math" panose="02040503050406030204" pitchFamily="18" charset="0"/>
                              </a:rPr>
                              <m:t>𝑡</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e>
                    </m:d>
                  </m:oMath>
                </a14:m>
                <a:endParaRPr lang="en-US" sz="2000" dirty="0">
                  <a:ea typeface="等线" panose="02010600030101010101" pitchFamily="2" charset="-122"/>
                </a:endParaRPr>
              </a:p>
            </p:txBody>
          </p:sp>
        </mc:Choice>
        <mc:Fallback>
          <p:sp>
            <p:nvSpPr>
              <p:cNvPr id="14" name="Content Placeholder 15"/>
              <p:cNvSpPr>
                <a:spLocks noRot="1" noChangeAspect="1" noMove="1" noResize="1" noEditPoints="1" noAdjustHandles="1" noChangeArrowheads="1" noChangeShapeType="1" noTextEdit="1"/>
              </p:cNvSpPr>
              <p:nvPr>
                <p:ph idx="1"/>
              </p:nvPr>
            </p:nvSpPr>
            <p:spPr>
              <a:xfrm>
                <a:off x="417634" y="2730014"/>
                <a:ext cx="8324921" cy="3771148"/>
              </a:xfrm>
              <a:blipFill rotWithShape="1">
                <a:blip r:embed="rId1"/>
                <a:stretch>
                  <a:fillRect l="-5" t="-4" r="6" b="1"/>
                </a:stretch>
              </a:blipFill>
            </p:spPr>
            <p:txBody>
              <a:bodyPr/>
              <a:lstStyle/>
              <a:p>
                <a:r>
                  <a:rPr lang="zh-CN" altLang="en-US">
                    <a:noFill/>
                  </a:rPr>
                  <a:t> </a:t>
                </a:r>
              </a:p>
            </p:txBody>
          </p:sp>
        </mc:Fallback>
      </mc:AlternateContent>
      <p:sp>
        <p:nvSpPr>
          <p:cNvPr id="13" name="标题 1"/>
          <p:cNvSpPr txBox="1"/>
          <p:nvPr/>
        </p:nvSpPr>
        <p:spPr>
          <a:xfrm>
            <a:off x="298801"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强化学习</a:t>
            </a:r>
            <a:endParaRPr lang="zh-CN" altLang="en-US" dirty="0"/>
          </a:p>
        </p:txBody>
      </p:sp>
      <p:sp>
        <p:nvSpPr>
          <p:cNvPr id="10"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5"/>
          <p:cNvSpPr>
            <a:spLocks noGrp="1"/>
          </p:cNvSpPr>
          <p:nvPr>
            <p:ph idx="1"/>
          </p:nvPr>
        </p:nvSpPr>
        <p:spPr>
          <a:xfrm>
            <a:off x="417635" y="2900104"/>
            <a:ext cx="7886700" cy="3329030"/>
          </a:xfrm>
        </p:spPr>
        <p:txBody>
          <a:bodyPr>
            <a:normAutofit fontScale="92500" lnSpcReduction="10000"/>
          </a:bodyPr>
          <a:lstStyle/>
          <a:p>
            <a:pPr>
              <a:lnSpc>
                <a:spcPct val="120000"/>
              </a:lnSpc>
            </a:pPr>
            <a:r>
              <a:rPr lang="ja-JP" altLang="en-US" sz="2400">
                <a:ea typeface="等线" panose="02010600030101010101" pitchFamily="2" charset="-122"/>
              </a:rPr>
              <a:t>无模型</a:t>
            </a:r>
            <a:r>
              <a:rPr lang="en-US" altLang="ja-JP" sz="2400" dirty="0">
                <a:ea typeface="等线" panose="02010600030101010101" pitchFamily="2" charset="-122"/>
              </a:rPr>
              <a:t> (</a:t>
            </a:r>
            <a:r>
              <a:rPr lang="en-US" altLang="zh-CN" sz="2400" dirty="0">
                <a:ea typeface="等线" panose="02010600030101010101" pitchFamily="2" charset="-122"/>
              </a:rPr>
              <a:t>model-free)</a:t>
            </a:r>
            <a:endParaRPr lang="en-GB" altLang="zh-CN" sz="2400" dirty="0">
              <a:ea typeface="等线" panose="02010600030101010101" pitchFamily="2" charset="-122"/>
            </a:endParaRPr>
          </a:p>
          <a:p>
            <a:pPr lvl="1">
              <a:lnSpc>
                <a:spcPct val="120000"/>
              </a:lnSpc>
            </a:pPr>
            <a:r>
              <a:rPr lang="ja-JP" altLang="en-US" sz="2000">
                <a:ea typeface="等线" panose="02010600030101010101" pitchFamily="2" charset="-122"/>
              </a:rPr>
              <a:t>基于策略</a:t>
            </a:r>
            <a:r>
              <a:rPr lang="en-US" altLang="ja-JP" sz="2000" dirty="0">
                <a:ea typeface="等线" panose="02010600030101010101" pitchFamily="2" charset="-122"/>
              </a:rPr>
              <a:t> </a:t>
            </a:r>
            <a:r>
              <a:rPr lang="en-US" altLang="zh-CN" sz="2000" dirty="0">
                <a:ea typeface="等线" panose="02010600030101010101" pitchFamily="2" charset="-122"/>
              </a:rPr>
              <a:t>(policy-based): </a:t>
            </a:r>
            <a:r>
              <a:rPr lang="ja-JP" altLang="en-US" sz="2000">
                <a:ea typeface="等线" panose="02010600030101010101" pitchFamily="2" charset="-122"/>
              </a:rPr>
              <a:t>求解</a:t>
            </a:r>
            <a:r>
              <a:rPr lang="ja-JP" altLang="en-US" sz="2000" dirty="0">
                <a:ea typeface="等线" panose="02010600030101010101" pitchFamily="2" charset="-122"/>
              </a:rPr>
              <a:t>最优策略</a:t>
            </a:r>
            <a:r>
              <a:rPr lang="en-US" altLang="ja-JP" sz="2000" dirty="0">
                <a:ea typeface="等线" panose="02010600030101010101" pitchFamily="2" charset="-122"/>
              </a:rPr>
              <a:t>π</a:t>
            </a:r>
            <a:r>
              <a:rPr lang="zh-CN" altLang="en-US" sz="2000" baseline="30000" dirty="0">
                <a:ea typeface="等线" panose="02010600030101010101" pitchFamily="2" charset="-122"/>
              </a:rPr>
              <a:t>*</a:t>
            </a:r>
            <a:endParaRPr lang="en-GB" altLang="ja-JP" sz="2000" dirty="0">
              <a:ea typeface="等线" panose="02010600030101010101" pitchFamily="2" charset="-122"/>
            </a:endParaRPr>
          </a:p>
          <a:p>
            <a:pPr lvl="1">
              <a:lnSpc>
                <a:spcPct val="120000"/>
              </a:lnSpc>
            </a:pPr>
            <a:r>
              <a:rPr lang="ja-JP" altLang="en-US" sz="2000">
                <a:ea typeface="等线" panose="02010600030101010101" pitchFamily="2" charset="-122"/>
              </a:rPr>
              <a:t>基于价值</a:t>
            </a:r>
            <a:r>
              <a:rPr lang="en-US" altLang="ja-JP" sz="2000" dirty="0">
                <a:ea typeface="等线" panose="02010600030101010101" pitchFamily="2" charset="-122"/>
              </a:rPr>
              <a:t> </a:t>
            </a:r>
            <a:r>
              <a:rPr lang="en-US" altLang="zh-CN" sz="2000" dirty="0">
                <a:ea typeface="等线" panose="02010600030101010101" pitchFamily="2" charset="-122"/>
              </a:rPr>
              <a:t>(value-based): </a:t>
            </a:r>
            <a:r>
              <a:rPr lang="ja-JP" altLang="en-US" sz="2000">
                <a:ea typeface="等线" panose="02010600030101010101" pitchFamily="2" charset="-122"/>
              </a:rPr>
              <a:t>求解</a:t>
            </a:r>
            <a:r>
              <a:rPr lang="ja-JP" altLang="en-US" sz="2000" dirty="0">
                <a:ea typeface="等线" panose="02010600030101010101" pitchFamily="2" charset="-122"/>
              </a:rPr>
              <a:t>最优价值函数</a:t>
            </a:r>
            <a:endParaRPr lang="en-GB" altLang="zh-CN" sz="2000" dirty="0">
              <a:ea typeface="等线" panose="02010600030101010101" pitchFamily="2" charset="-122"/>
            </a:endParaRPr>
          </a:p>
          <a:p>
            <a:pPr>
              <a:lnSpc>
                <a:spcPct val="120000"/>
              </a:lnSpc>
            </a:pPr>
            <a:endParaRPr lang="en-GB" altLang="ja-JP" sz="1600" dirty="0">
              <a:ea typeface="等线" panose="02010600030101010101" pitchFamily="2" charset="-122"/>
            </a:endParaRPr>
          </a:p>
          <a:p>
            <a:pPr>
              <a:lnSpc>
                <a:spcPct val="120000"/>
              </a:lnSpc>
            </a:pPr>
            <a:r>
              <a:rPr lang="ja-JP" altLang="en-US" sz="2400">
                <a:ea typeface="等线" panose="02010600030101010101" pitchFamily="2" charset="-122"/>
              </a:rPr>
              <a:t>有模型</a:t>
            </a:r>
            <a:r>
              <a:rPr lang="en-US" altLang="ja-JP" sz="2400" dirty="0">
                <a:ea typeface="等线" panose="02010600030101010101" pitchFamily="2" charset="-122"/>
              </a:rPr>
              <a:t> </a:t>
            </a:r>
            <a:r>
              <a:rPr lang="en-US" altLang="zh-CN" sz="2400" dirty="0">
                <a:ea typeface="等线" panose="02010600030101010101" pitchFamily="2" charset="-122"/>
              </a:rPr>
              <a:t>(model-based)</a:t>
            </a:r>
            <a:endParaRPr lang="en-GB" altLang="zh-CN" sz="2400" dirty="0">
              <a:ea typeface="等线" panose="02010600030101010101" pitchFamily="2" charset="-122"/>
            </a:endParaRPr>
          </a:p>
          <a:p>
            <a:pPr lvl="1">
              <a:lnSpc>
                <a:spcPct val="120000"/>
              </a:lnSpc>
            </a:pPr>
            <a:r>
              <a:rPr lang="ja-JP" altLang="en-US" sz="2000" dirty="0">
                <a:ea typeface="等线" panose="02010600030101010101" pitchFamily="2" charset="-122"/>
              </a:rPr>
              <a:t>通过学习马尔可夫决策过程的模型</a:t>
            </a:r>
            <a:r>
              <a:rPr lang="zh-CN" altLang="en-US" sz="2000" dirty="0">
                <a:ea typeface="等线" panose="02010600030101010101" pitchFamily="2" charset="-122"/>
              </a:rPr>
              <a:t>，</a:t>
            </a:r>
            <a:r>
              <a:rPr lang="ja-JP" altLang="en-US" sz="2000" dirty="0">
                <a:ea typeface="等线" panose="02010600030101010101" pitchFamily="2" charset="-122"/>
              </a:rPr>
              <a:t>包括转移概率函数和奖励函数</a:t>
            </a:r>
            <a:endParaRPr lang="en-GB" altLang="ja-JP" sz="2000" dirty="0">
              <a:ea typeface="等线" panose="02010600030101010101" pitchFamily="2" charset="-122"/>
            </a:endParaRPr>
          </a:p>
          <a:p>
            <a:pPr lvl="1">
              <a:lnSpc>
                <a:spcPct val="120000"/>
              </a:lnSpc>
            </a:pPr>
            <a:r>
              <a:rPr lang="ja-JP" altLang="en-US" sz="2000" dirty="0">
                <a:ea typeface="等线" panose="02010600030101010101" pitchFamily="2" charset="-122"/>
              </a:rPr>
              <a:t>通过模型对环境的反馈进行预测</a:t>
            </a:r>
            <a:endParaRPr lang="en-GB" altLang="ja-JP" sz="2000" dirty="0">
              <a:ea typeface="等线" panose="02010600030101010101" pitchFamily="2" charset="-122"/>
            </a:endParaRPr>
          </a:p>
          <a:p>
            <a:pPr lvl="1">
              <a:lnSpc>
                <a:spcPct val="120000"/>
              </a:lnSpc>
            </a:pPr>
            <a:r>
              <a:rPr lang="ja-JP" altLang="en-US" sz="2000" dirty="0">
                <a:ea typeface="等线" panose="02010600030101010101" pitchFamily="2" charset="-122"/>
              </a:rPr>
              <a:t>求解价值函数最大的策略</a:t>
            </a:r>
            <a:r>
              <a:rPr lang="en-US" altLang="ja-JP" sz="2000" dirty="0">
                <a:ea typeface="等线" panose="02010600030101010101" pitchFamily="2" charset="-122"/>
              </a:rPr>
              <a:t>π</a:t>
            </a:r>
            <a:r>
              <a:rPr lang="zh-CN" altLang="en-US" sz="2000" baseline="30000" dirty="0">
                <a:ea typeface="等线" panose="02010600030101010101" pitchFamily="2" charset="-122"/>
              </a:rPr>
              <a:t>*</a:t>
            </a:r>
            <a:endParaRPr lang="en-US" sz="2000" dirty="0">
              <a:ea typeface="等线" panose="02010600030101010101" pitchFamily="2" charset="-122"/>
            </a:endParaRPr>
          </a:p>
        </p:txBody>
      </p:sp>
      <p:sp>
        <p:nvSpPr>
          <p:cNvPr id="13" name="标题 1"/>
          <p:cNvSpPr txBox="1"/>
          <p:nvPr/>
        </p:nvSpPr>
        <p:spPr>
          <a:xfrm>
            <a:off x="298801" y="1911372"/>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强化学习</a:t>
            </a:r>
            <a:endParaRPr lang="zh-CN" altLang="en-US" sz="3200" b="1" dirty="0">
              <a:solidFill>
                <a:schemeClr val="accent1">
                  <a:lumMod val="50000"/>
                </a:schemeClr>
              </a:solidFill>
              <a:latin typeface="+mn-ea"/>
              <a:ea typeface="+mn-ea"/>
            </a:endParaRPr>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5"/>
          <p:cNvSpPr>
            <a:spLocks noGrp="1"/>
          </p:cNvSpPr>
          <p:nvPr>
            <p:ph idx="1"/>
          </p:nvPr>
        </p:nvSpPr>
        <p:spPr>
          <a:xfrm>
            <a:off x="417635" y="2666084"/>
            <a:ext cx="7886700" cy="1272837"/>
          </a:xfrm>
        </p:spPr>
        <p:txBody>
          <a:bodyPr>
            <a:normAutofit fontScale="85000" lnSpcReduction="10000"/>
          </a:bodyPr>
          <a:lstStyle/>
          <a:p>
            <a:r>
              <a:rPr lang="ja-JP" altLang="en-GB" dirty="0">
                <a:ea typeface="等线" panose="02010600030101010101" pitchFamily="2" charset="-122"/>
              </a:rPr>
              <a:t>少量</a:t>
            </a:r>
            <a:r>
              <a:rPr lang="ja-JP" altLang="en-US">
                <a:ea typeface="等线" panose="02010600030101010101" pitchFamily="2" charset="-122"/>
              </a:rPr>
              <a:t>标注数据</a:t>
            </a:r>
            <a:r>
              <a:rPr lang="en-US" altLang="zh-CN" dirty="0">
                <a:ea typeface="等线" panose="02010600030101010101" pitchFamily="2" charset="-122"/>
              </a:rPr>
              <a:t>, </a:t>
            </a:r>
            <a:r>
              <a:rPr lang="ja-JP" altLang="en-US">
                <a:ea typeface="等线" panose="02010600030101010101" pitchFamily="2" charset="-122"/>
              </a:rPr>
              <a:t>大量</a:t>
            </a:r>
            <a:r>
              <a:rPr lang="ja-JP" altLang="en-US" dirty="0">
                <a:ea typeface="等线" panose="02010600030101010101" pitchFamily="2" charset="-122"/>
              </a:rPr>
              <a:t>未标注数据</a:t>
            </a:r>
            <a:endParaRPr lang="en-GB" altLang="ja-JP" dirty="0">
              <a:ea typeface="等线" panose="02010600030101010101" pitchFamily="2" charset="-122"/>
            </a:endParaRPr>
          </a:p>
          <a:p>
            <a:r>
              <a:rPr lang="ja-JP" altLang="en-US" dirty="0">
                <a:ea typeface="等线" panose="02010600030101010101" pitchFamily="2" charset="-122"/>
              </a:rPr>
              <a:t>利用未标注数据</a:t>
            </a:r>
            <a:r>
              <a:rPr lang="ja-JP" altLang="en-US">
                <a:ea typeface="等线" panose="02010600030101010101" pitchFamily="2" charset="-122"/>
              </a:rPr>
              <a:t>的信息</a:t>
            </a:r>
            <a:r>
              <a:rPr lang="en-US" altLang="zh-CN" dirty="0">
                <a:ea typeface="等线" panose="02010600030101010101" pitchFamily="2" charset="-122"/>
              </a:rPr>
              <a:t>, </a:t>
            </a:r>
            <a:r>
              <a:rPr lang="ja-JP" altLang="en-US">
                <a:ea typeface="等线" panose="02010600030101010101" pitchFamily="2" charset="-122"/>
              </a:rPr>
              <a:t>辅助标注数据</a:t>
            </a:r>
            <a:r>
              <a:rPr lang="en-US" altLang="zh-CN" dirty="0">
                <a:ea typeface="等线" panose="02010600030101010101" pitchFamily="2" charset="-122"/>
              </a:rPr>
              <a:t>, </a:t>
            </a:r>
            <a:r>
              <a:rPr lang="ja-JP" altLang="en-US">
                <a:ea typeface="等线" panose="02010600030101010101" pitchFamily="2" charset="-122"/>
              </a:rPr>
              <a:t>进行</a:t>
            </a:r>
            <a:r>
              <a:rPr lang="ja-JP" altLang="en-US" dirty="0">
                <a:ea typeface="等线" panose="02010600030101010101" pitchFamily="2" charset="-122"/>
              </a:rPr>
              <a:t>监督学习</a:t>
            </a:r>
            <a:endParaRPr lang="en-GB" altLang="ja-JP" dirty="0">
              <a:ea typeface="等线" panose="02010600030101010101" pitchFamily="2" charset="-122"/>
            </a:endParaRPr>
          </a:p>
          <a:p>
            <a:r>
              <a:rPr lang="ja-JP" altLang="en-US" dirty="0">
                <a:ea typeface="等线" panose="02010600030101010101" pitchFamily="2" charset="-122"/>
              </a:rPr>
              <a:t>较低成本</a:t>
            </a:r>
            <a:endParaRPr lang="en-GB" altLang="zh-CN" dirty="0">
              <a:ea typeface="等线" panose="02010600030101010101" pitchFamily="2" charset="-122"/>
            </a:endParaRPr>
          </a:p>
        </p:txBody>
      </p:sp>
      <p:sp>
        <p:nvSpPr>
          <p:cNvPr id="13" name="标题 1"/>
          <p:cNvSpPr txBox="1"/>
          <p:nvPr/>
        </p:nvSpPr>
        <p:spPr>
          <a:xfrm>
            <a:off x="298801" y="1911372"/>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半监督学习</a:t>
            </a:r>
            <a:endParaRPr lang="zh-CN" altLang="en-US" sz="3200" b="1" dirty="0">
              <a:solidFill>
                <a:schemeClr val="accent1">
                  <a:lumMod val="50000"/>
                </a:schemeClr>
              </a:solidFill>
              <a:latin typeface="+mn-ea"/>
              <a:ea typeface="+mn-ea"/>
            </a:endParaRPr>
          </a:p>
        </p:txBody>
      </p:sp>
      <p:sp>
        <p:nvSpPr>
          <p:cNvPr id="11" name="标题 1"/>
          <p:cNvSpPr txBox="1"/>
          <p:nvPr/>
        </p:nvSpPr>
        <p:spPr>
          <a:xfrm>
            <a:off x="298801" y="4074128"/>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主动学习</a:t>
            </a:r>
            <a:endParaRPr lang="zh-CN" altLang="en-US" sz="3200" b="1" dirty="0">
              <a:solidFill>
                <a:schemeClr val="accent1">
                  <a:lumMod val="50000"/>
                </a:schemeClr>
              </a:solidFill>
              <a:latin typeface="+mn-ea"/>
              <a:ea typeface="+mn-ea"/>
            </a:endParaRPr>
          </a:p>
        </p:txBody>
      </p:sp>
      <p:sp>
        <p:nvSpPr>
          <p:cNvPr id="12" name="Content Placeholder 15"/>
          <p:cNvSpPr txBox="1"/>
          <p:nvPr/>
        </p:nvSpPr>
        <p:spPr>
          <a:xfrm>
            <a:off x="628650" y="4948313"/>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sz="2100" dirty="0">
              <a:latin typeface="等线" panose="02010600030101010101" pitchFamily="2" charset="-122"/>
              <a:ea typeface="等线" panose="02010600030101010101" pitchFamily="2" charset="-122"/>
            </a:endParaRPr>
          </a:p>
        </p:txBody>
      </p:sp>
      <p:sp>
        <p:nvSpPr>
          <p:cNvPr id="15" name="Content Placeholder 15"/>
          <p:cNvSpPr txBox="1"/>
          <p:nvPr/>
        </p:nvSpPr>
        <p:spPr>
          <a:xfrm>
            <a:off x="417635" y="4968638"/>
            <a:ext cx="7886700" cy="127283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GB" sz="2100">
                <a:ea typeface="等线" panose="02010600030101010101" pitchFamily="2" charset="-122"/>
              </a:rPr>
              <a:t>机器</a:t>
            </a:r>
            <a:r>
              <a:rPr lang="ja-JP" altLang="en-US" sz="2100">
                <a:ea typeface="等线" panose="02010600030101010101" pitchFamily="2" charset="-122"/>
              </a:rPr>
              <a:t>主动给出实例</a:t>
            </a:r>
            <a:r>
              <a:rPr lang="en-US" altLang="zh-CN" sz="2100" dirty="0">
                <a:ea typeface="等线" panose="02010600030101010101" pitchFamily="2" charset="-122"/>
              </a:rPr>
              <a:t>, </a:t>
            </a:r>
            <a:r>
              <a:rPr lang="ja-JP" altLang="en-US" sz="2100">
                <a:ea typeface="等线" panose="02010600030101010101" pitchFamily="2" charset="-122"/>
              </a:rPr>
              <a:t>教师进行标注</a:t>
            </a:r>
            <a:endParaRPr lang="en-GB" altLang="ja-JP" sz="2100" dirty="0">
              <a:ea typeface="等线" panose="02010600030101010101" pitchFamily="2" charset="-122"/>
            </a:endParaRPr>
          </a:p>
          <a:p>
            <a:r>
              <a:rPr lang="ja-JP" altLang="en-US" sz="2100">
                <a:ea typeface="等线" panose="02010600030101010101" pitchFamily="2" charset="-122"/>
              </a:rPr>
              <a:t>利用标注数据学习预测模型</a:t>
            </a:r>
            <a:endParaRPr lang="en-GB" altLang="zh-CN" sz="2100" dirty="0">
              <a:ea typeface="等线" panose="02010600030101010101" pitchFamily="2" charset="-122"/>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5"/>
          <p:cNvSpPr>
            <a:spLocks noGrp="1"/>
          </p:cNvSpPr>
          <p:nvPr>
            <p:ph idx="1"/>
          </p:nvPr>
        </p:nvSpPr>
        <p:spPr>
          <a:xfrm>
            <a:off x="417635" y="2666085"/>
            <a:ext cx="7886700" cy="2812403"/>
          </a:xfrm>
        </p:spPr>
        <p:txBody>
          <a:bodyPr>
            <a:normAutofit fontScale="85000" lnSpcReduction="20000"/>
          </a:bodyPr>
          <a:lstStyle/>
          <a:p>
            <a:endParaRPr lang="en-GB" altLang="ja-JP" dirty="0">
              <a:ea typeface="等线" panose="02010600030101010101" pitchFamily="2" charset="-122"/>
            </a:endParaRPr>
          </a:p>
          <a:p>
            <a:r>
              <a:rPr lang="ja-JP" altLang="en-GB" dirty="0">
                <a:ea typeface="等线" panose="02010600030101010101" pitchFamily="2" charset="-122"/>
              </a:rPr>
              <a:t>按</a:t>
            </a:r>
            <a:r>
              <a:rPr lang="ja-JP" altLang="en-US">
                <a:ea typeface="等线" panose="02010600030101010101" pitchFamily="2" charset="-122"/>
              </a:rPr>
              <a:t>算法分类</a:t>
            </a:r>
            <a:r>
              <a:rPr lang="en-US" altLang="ja-JP" dirty="0">
                <a:ea typeface="等线" panose="02010600030101010101" pitchFamily="2" charset="-122"/>
              </a:rPr>
              <a:t>:</a:t>
            </a:r>
            <a:endParaRPr lang="en-GB" altLang="zh-CN" dirty="0">
              <a:ea typeface="等线" panose="02010600030101010101" pitchFamily="2" charset="-122"/>
            </a:endParaRPr>
          </a:p>
          <a:p>
            <a:endParaRPr lang="en-GB" altLang="zh-CN" dirty="0">
              <a:ea typeface="等线" panose="02010600030101010101" pitchFamily="2" charset="-122"/>
            </a:endParaRPr>
          </a:p>
          <a:p>
            <a:pPr lvl="1"/>
            <a:r>
              <a:rPr lang="ja-JP" altLang="en-US" dirty="0">
                <a:ea typeface="等线" panose="02010600030101010101" pitchFamily="2" charset="-122"/>
              </a:rPr>
              <a:t>在</a:t>
            </a:r>
            <a:r>
              <a:rPr lang="ja-JP" altLang="en-US">
                <a:ea typeface="等线" panose="02010600030101010101" pitchFamily="2" charset="-122"/>
              </a:rPr>
              <a:t>线学习</a:t>
            </a:r>
            <a:r>
              <a:rPr lang="en-US" altLang="ja-JP" dirty="0">
                <a:ea typeface="等线" panose="02010600030101010101" pitchFamily="2" charset="-122"/>
              </a:rPr>
              <a:t> </a:t>
            </a:r>
            <a:r>
              <a:rPr lang="en-US" altLang="zh-CN" dirty="0">
                <a:ea typeface="等线" panose="02010600030101010101" pitchFamily="2" charset="-122"/>
              </a:rPr>
              <a:t>(online</a:t>
            </a:r>
            <a:r>
              <a:rPr lang="zh-CN" altLang="en-US" dirty="0">
                <a:ea typeface="等线" panose="02010600030101010101" pitchFamily="2" charset="-122"/>
              </a:rPr>
              <a:t> </a:t>
            </a:r>
            <a:r>
              <a:rPr lang="en-US" altLang="zh-CN" dirty="0">
                <a:ea typeface="等线" panose="02010600030101010101" pitchFamily="2" charset="-122"/>
              </a:rPr>
              <a:t>learning)</a:t>
            </a:r>
            <a:endParaRPr lang="en-GB" altLang="zh-CN" dirty="0">
              <a:ea typeface="等线" panose="02010600030101010101" pitchFamily="2" charset="-122"/>
            </a:endParaRPr>
          </a:p>
          <a:p>
            <a:pPr lvl="1"/>
            <a:endParaRPr lang="en-GB" altLang="zh-CN" dirty="0">
              <a:ea typeface="等线" panose="02010600030101010101" pitchFamily="2" charset="-122"/>
            </a:endParaRPr>
          </a:p>
          <a:p>
            <a:pPr marL="342900" lvl="1" indent="0">
              <a:buNone/>
            </a:pPr>
            <a:endParaRPr lang="en-GB" altLang="zh-CN" dirty="0">
              <a:ea typeface="等线" panose="02010600030101010101" pitchFamily="2" charset="-122"/>
            </a:endParaRPr>
          </a:p>
          <a:p>
            <a:pPr marL="342900" lvl="1" indent="0">
              <a:buNone/>
            </a:pPr>
            <a:endParaRPr lang="en-GB" altLang="zh-CN" dirty="0">
              <a:ea typeface="等线" panose="02010600030101010101" pitchFamily="2" charset="-122"/>
            </a:endParaRPr>
          </a:p>
          <a:p>
            <a:pPr marL="342900" lvl="1" indent="0">
              <a:buNone/>
            </a:pPr>
            <a:endParaRPr lang="en-GB" altLang="zh-CN" dirty="0">
              <a:ea typeface="等线" panose="02010600030101010101" pitchFamily="2" charset="-122"/>
            </a:endParaRPr>
          </a:p>
          <a:p>
            <a:pPr lvl="1"/>
            <a:r>
              <a:rPr lang="ja-JP" altLang="en-US">
                <a:ea typeface="等线" panose="02010600030101010101" pitchFamily="2" charset="-122"/>
              </a:rPr>
              <a:t>批量学习</a:t>
            </a:r>
            <a:r>
              <a:rPr lang="en-US" altLang="ja-JP" dirty="0">
                <a:ea typeface="等线" panose="02010600030101010101" pitchFamily="2" charset="-122"/>
              </a:rPr>
              <a:t> (</a:t>
            </a:r>
            <a:r>
              <a:rPr lang="en-US" altLang="zh-CN" dirty="0">
                <a:ea typeface="等线" panose="02010600030101010101" pitchFamily="2" charset="-122"/>
              </a:rPr>
              <a:t>batch</a:t>
            </a:r>
            <a:r>
              <a:rPr lang="zh-CN" altLang="en-US" dirty="0">
                <a:ea typeface="等线" panose="02010600030101010101" pitchFamily="2" charset="-122"/>
              </a:rPr>
              <a:t> </a:t>
            </a:r>
            <a:r>
              <a:rPr lang="en-US" altLang="zh-CN" dirty="0">
                <a:ea typeface="等线" panose="02010600030101010101" pitchFamily="2" charset="-122"/>
              </a:rPr>
              <a:t>learning)</a:t>
            </a:r>
            <a:endParaRPr lang="en-GB" altLang="zh-CN" dirty="0">
              <a:ea typeface="等线" panose="02010600030101010101" pitchFamily="2" charset="-122"/>
            </a:endParaRPr>
          </a:p>
        </p:txBody>
      </p:sp>
      <p:sp>
        <p:nvSpPr>
          <p:cNvPr id="12" name="Content Placeholder 15"/>
          <p:cNvSpPr txBox="1"/>
          <p:nvPr/>
        </p:nvSpPr>
        <p:spPr>
          <a:xfrm>
            <a:off x="628650" y="4948313"/>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sz="2100" dirty="0">
              <a:latin typeface="等线" panose="02010600030101010101" pitchFamily="2" charset="-122"/>
              <a:ea typeface="等线" panose="02010600030101010101" pitchFamily="2" charset="-122"/>
            </a:endParaRPr>
          </a:p>
        </p:txBody>
      </p:sp>
      <p:sp>
        <p:nvSpPr>
          <p:cNvPr id="6"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p:sp>
        <p:nvSpPr>
          <p:cNvPr id="2" name="矩形 1"/>
          <p:cNvSpPr/>
          <p:nvPr/>
        </p:nvSpPr>
        <p:spPr>
          <a:xfrm>
            <a:off x="5467878" y="3714224"/>
            <a:ext cx="1600200" cy="3341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Adobe 宋体 Std L" panose="02020300000000000000" pitchFamily="18" charset="-122"/>
                <a:ea typeface="Adobe 宋体 Std L" panose="02020300000000000000" pitchFamily="18" charset="-122"/>
              </a:rPr>
              <a:t>学习预测系统</a:t>
            </a:r>
            <a:endParaRPr lang="zh-CN" altLang="en-US" sz="1400" dirty="0">
              <a:solidFill>
                <a:schemeClr val="tx1"/>
              </a:solidFill>
              <a:latin typeface="Adobe 宋体 Std L" panose="02020300000000000000" pitchFamily="18" charset="-122"/>
              <a:ea typeface="Adobe 宋体 Std L" panose="02020300000000000000" pitchFamily="18" charset="-122"/>
            </a:endParaRPr>
          </a:p>
        </p:txBody>
      </p:sp>
      <p:cxnSp>
        <p:nvCxnSpPr>
          <p:cNvPr id="5" name="直接箭头连接符 4"/>
          <p:cNvCxnSpPr>
            <a:endCxn id="2" idx="1"/>
          </p:cNvCxnSpPr>
          <p:nvPr/>
        </p:nvCxnSpPr>
        <p:spPr>
          <a:xfrm flipV="1">
            <a:off x="4793801" y="3881278"/>
            <a:ext cx="674077" cy="2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a:xfrm flipV="1">
            <a:off x="7068078" y="3890335"/>
            <a:ext cx="1160584" cy="2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直接箭头连接符 9"/>
          <p:cNvCxnSpPr/>
          <p:nvPr/>
        </p:nvCxnSpPr>
        <p:spPr>
          <a:xfrm>
            <a:off x="7623458" y="3104211"/>
            <a:ext cx="0" cy="7861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连接符 14"/>
          <p:cNvCxnSpPr/>
          <p:nvPr/>
        </p:nvCxnSpPr>
        <p:spPr>
          <a:xfrm>
            <a:off x="7623458" y="3906437"/>
            <a:ext cx="0" cy="715108"/>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p:cNvCxnSpPr/>
          <p:nvPr/>
        </p:nvCxnSpPr>
        <p:spPr>
          <a:xfrm flipH="1">
            <a:off x="6267978" y="4621545"/>
            <a:ext cx="1355480" cy="0"/>
          </a:xfrm>
          <a:prstGeom prst="line">
            <a:avLst/>
          </a:prstGeom>
        </p:spPr>
        <p:style>
          <a:lnRef idx="3">
            <a:schemeClr val="dk1"/>
          </a:lnRef>
          <a:fillRef idx="0">
            <a:schemeClr val="dk1"/>
          </a:fillRef>
          <a:effectRef idx="2">
            <a:schemeClr val="dk1"/>
          </a:effectRef>
          <a:fontRef idx="minor">
            <a:schemeClr val="tx1"/>
          </a:fontRef>
        </p:style>
      </p:cxnSp>
      <p:cxnSp>
        <p:nvCxnSpPr>
          <p:cNvPr id="21" name="直接箭头连接符 20"/>
          <p:cNvCxnSpPr>
            <a:endCxn id="2" idx="2"/>
          </p:cNvCxnSpPr>
          <p:nvPr/>
        </p:nvCxnSpPr>
        <p:spPr>
          <a:xfrm flipV="1">
            <a:off x="6267978" y="4048332"/>
            <a:ext cx="0" cy="5612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2" name="文本框 21"/>
              <p:cNvSpPr txBox="1"/>
              <p:nvPr/>
            </p:nvSpPr>
            <p:spPr>
              <a:xfrm>
                <a:off x="4793801" y="3631869"/>
                <a:ext cx="203197"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𝑡</m:t>
                          </m:r>
                        </m:sub>
                      </m:sSub>
                    </m:oMath>
                  </m:oMathPara>
                </a14:m>
                <a:endParaRPr lang="zh-CN" altLang="en-US" sz="1400" dirty="0"/>
              </a:p>
            </p:txBody>
          </p:sp>
        </mc:Choice>
        <mc:Fallback>
          <p:sp>
            <p:nvSpPr>
              <p:cNvPr id="22" name="文本框 21"/>
              <p:cNvSpPr txBox="1">
                <a:spLocks noRot="1" noChangeAspect="1" noMove="1" noResize="1" noEditPoints="1" noAdjustHandles="1" noChangeArrowheads="1" noChangeShapeType="1" noTextEdit="1"/>
              </p:cNvSpPr>
              <p:nvPr/>
            </p:nvSpPr>
            <p:spPr>
              <a:xfrm>
                <a:off x="4793801" y="3631869"/>
                <a:ext cx="203197" cy="215444"/>
              </a:xfrm>
              <a:prstGeom prst="rect">
                <a:avLst/>
              </a:prstGeom>
              <a:blipFill rotWithShape="1">
                <a:blip r:embed="rId1"/>
                <a:stretch>
                  <a:fillRect l="-92" t="-141" r="-8348" b="2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7664489" y="3035879"/>
                <a:ext cx="198516"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m:rPr>
                              <m:sty m:val="p"/>
                            </m:rPr>
                            <a:rPr lang="en-US" altLang="zh-CN" sz="1400" i="1">
                              <a:latin typeface="Cambria Math" panose="02040503050406030204" pitchFamily="18" charset="0"/>
                            </a:rPr>
                            <m:t>y</m:t>
                          </m:r>
                        </m:e>
                        <m:sub>
                          <m:r>
                            <a:rPr lang="en-US" altLang="zh-CN" sz="1400" b="0" i="1" smtClean="0">
                              <a:latin typeface="Cambria Math" panose="02040503050406030204" pitchFamily="18" charset="0"/>
                            </a:rPr>
                            <m:t>𝑡</m:t>
                          </m:r>
                        </m:sub>
                      </m:sSub>
                    </m:oMath>
                  </m:oMathPara>
                </a14:m>
                <a:endParaRPr lang="zh-CN" altLang="en-US" sz="1400" dirty="0"/>
              </a:p>
            </p:txBody>
          </p:sp>
        </mc:Choice>
        <mc:Fallback>
          <p:sp>
            <p:nvSpPr>
              <p:cNvPr id="23" name="文本框 22"/>
              <p:cNvSpPr txBox="1">
                <a:spLocks noRot="1" noChangeAspect="1" noMove="1" noResize="1" noEditPoints="1" noAdjustHandles="1" noChangeArrowheads="1" noChangeShapeType="1" noTextEdit="1"/>
              </p:cNvSpPr>
              <p:nvPr/>
            </p:nvSpPr>
            <p:spPr>
              <a:xfrm>
                <a:off x="7664489" y="3035879"/>
                <a:ext cx="198516" cy="215444"/>
              </a:xfrm>
              <a:prstGeom prst="rect">
                <a:avLst/>
              </a:prstGeom>
              <a:blipFill rotWithShape="1">
                <a:blip r:embed="rId2"/>
                <a:stretch>
                  <a:fillRect l="-20" t="-269" r="-8737"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6912014" y="3504640"/>
                <a:ext cx="914400" cy="31989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trlPr>
                            <a:rPr lang="zh-CN" altLang="en-US" sz="1400" i="1" smtClean="0">
                              <a:latin typeface="Cambria Math" panose="02040503050406030204" pitchFamily="18" charset="0"/>
                            </a:rPr>
                          </m:ctrlPr>
                        </m:accPr>
                        <m:e>
                          <m:r>
                            <a:rPr lang="en-US" altLang="zh-CN" sz="1400" b="0" i="1" smtClean="0">
                              <a:latin typeface="Cambria Math" panose="02040503050406030204" pitchFamily="18" charset="0"/>
                            </a:rPr>
                            <m:t>𝑓</m:t>
                          </m:r>
                        </m:e>
                      </m:acc>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m:t>
                      </m:r>
                    </m:oMath>
                  </m:oMathPara>
                </a14:m>
                <a:endParaRPr lang="zh-CN" altLang="en-US" sz="1400" dirty="0"/>
              </a:p>
            </p:txBody>
          </p:sp>
        </mc:Choice>
        <mc:Fallback>
          <p:sp>
            <p:nvSpPr>
              <p:cNvPr id="24" name="文本框 23"/>
              <p:cNvSpPr txBox="1">
                <a:spLocks noRot="1" noChangeAspect="1" noMove="1" noResize="1" noEditPoints="1" noAdjustHandles="1" noChangeArrowheads="1" noChangeShapeType="1" noTextEdit="1"/>
              </p:cNvSpPr>
              <p:nvPr/>
            </p:nvSpPr>
            <p:spPr>
              <a:xfrm>
                <a:off x="6912014" y="3504640"/>
                <a:ext cx="914400" cy="319896"/>
              </a:xfrm>
              <a:prstGeom prst="rect">
                <a:avLst/>
              </a:prstGeom>
              <a:blipFill rotWithShape="1">
                <a:blip r:embed="rId3"/>
                <a:stretch>
                  <a:fillRect l="-4" t="-23" r="4" b="1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6497654" y="4268695"/>
                <a:ext cx="1266093" cy="319896"/>
              </a:xfrm>
              <a:prstGeom prst="rect">
                <a:avLst/>
              </a:prstGeom>
              <a:noFill/>
            </p:spPr>
            <p:txBody>
              <a:bodyPr wrap="square" rtlCol="0">
                <a:spAutoFit/>
              </a:bodyPr>
              <a:lstStyle/>
              <a:p>
                <a14:m>
                  <m:oMath xmlns:m="http://schemas.openxmlformats.org/officeDocument/2006/math">
                    <m:r>
                      <a:rPr lang="en-US" altLang="zh-CN" sz="1400" b="0" i="1" smtClean="0">
                        <a:latin typeface="Cambria Math" panose="02040503050406030204" pitchFamily="18" charset="0"/>
                      </a:rPr>
                      <m:t>𝑙</m:t>
                    </m:r>
                    <m:r>
                      <a:rPr lang="en-US" altLang="zh-CN" sz="1400" b="0" i="1" smtClean="0">
                        <a:latin typeface="Cambria Math" panose="02040503050406030204" pitchFamily="18" charset="0"/>
                      </a:rPr>
                      <m:t>(</m:t>
                    </m:r>
                    <m:acc>
                      <m:accPr>
                        <m:ctrlPr>
                          <a:rPr lang="zh-CN" altLang="en-US" sz="1400" i="1">
                            <a:latin typeface="Cambria Math" panose="02040503050406030204" pitchFamily="18" charset="0"/>
                          </a:rPr>
                        </m:ctrlPr>
                      </m:accPr>
                      <m:e>
                        <m:r>
                          <a:rPr lang="en-US" altLang="zh-CN" sz="1400" i="1">
                            <a:latin typeface="Cambria Math" panose="02040503050406030204" pitchFamily="18" charset="0"/>
                          </a:rPr>
                          <m:t>𝑓</m:t>
                        </m:r>
                      </m:e>
                    </m:acc>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sub>
                    </m:sSub>
                    <m:r>
                      <a:rPr lang="en-US" altLang="zh-CN" sz="1400" i="1">
                        <a:latin typeface="Cambria Math" panose="02040503050406030204" pitchFamily="18" charset="0"/>
                      </a:rPr>
                      <m:t>)</m:t>
                    </m:r>
                  </m:oMath>
                </a14:m>
                <a:r>
                  <a:rPr lang="en-US" altLang="zh-CN" sz="1400" dirty="0"/>
                  <a:t>,</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b="0" i="1" dirty="0" smtClean="0">
                            <a:latin typeface="Cambria Math" panose="02040503050406030204" pitchFamily="18" charset="0"/>
                          </a:rPr>
                          <m:t>𝑦</m:t>
                        </m:r>
                      </m:e>
                      <m:sub>
                        <m:r>
                          <a:rPr lang="en-US" altLang="zh-CN" sz="1400" b="0" i="1" dirty="0" smtClean="0">
                            <a:latin typeface="Cambria Math" panose="02040503050406030204" pitchFamily="18" charset="0"/>
                          </a:rPr>
                          <m:t>𝑡</m:t>
                        </m:r>
                      </m:sub>
                    </m:sSub>
                    <m:r>
                      <a:rPr lang="en-US" altLang="zh-CN" sz="1400" b="0" i="1" dirty="0" smtClean="0">
                        <a:latin typeface="Cambria Math" panose="02040503050406030204" pitchFamily="18" charset="0"/>
                      </a:rPr>
                      <m:t>)</m:t>
                    </m:r>
                  </m:oMath>
                </a14:m>
                <a:endParaRPr lang="zh-CN" altLang="en-US" sz="1400" dirty="0"/>
              </a:p>
            </p:txBody>
          </p:sp>
        </mc:Choice>
        <mc:Fallback>
          <p:sp>
            <p:nvSpPr>
              <p:cNvPr id="26" name="文本框 25"/>
              <p:cNvSpPr txBox="1">
                <a:spLocks noRot="1" noChangeAspect="1" noMove="1" noResize="1" noEditPoints="1" noAdjustHandles="1" noChangeArrowheads="1" noChangeShapeType="1" noTextEdit="1"/>
              </p:cNvSpPr>
              <p:nvPr/>
            </p:nvSpPr>
            <p:spPr>
              <a:xfrm>
                <a:off x="6497654" y="4268695"/>
                <a:ext cx="1266093" cy="319896"/>
              </a:xfrm>
              <a:prstGeom prst="rect">
                <a:avLst/>
              </a:prstGeom>
              <a:blipFill rotWithShape="1">
                <a:blip r:embed="rId4"/>
                <a:stretch>
                  <a:fillRect l="-26" t="-70" r="19" b="25"/>
                </a:stretch>
              </a:blipFill>
            </p:spPr>
            <p:txBody>
              <a:bodyPr/>
              <a:lstStyle/>
              <a:p>
                <a:r>
                  <a:rPr lang="zh-CN" altLang="en-US">
                    <a:noFill/>
                  </a:rPr>
                  <a:t> </a:t>
                </a:r>
              </a:p>
            </p:txBody>
          </p:sp>
        </mc:Fallback>
      </mc:AlternateContent>
      <p:sp>
        <p:nvSpPr>
          <p:cNvPr id="17" name="标题 1"/>
          <p:cNvSpPr txBox="1"/>
          <p:nvPr/>
        </p:nvSpPr>
        <p:spPr>
          <a:xfrm>
            <a:off x="298801"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统计学习方法其他分类</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5"/>
          <p:cNvSpPr>
            <a:spLocks noGrp="1"/>
          </p:cNvSpPr>
          <p:nvPr>
            <p:ph idx="1"/>
          </p:nvPr>
        </p:nvSpPr>
        <p:spPr>
          <a:xfrm>
            <a:off x="417635" y="2872382"/>
            <a:ext cx="7886700" cy="2812403"/>
          </a:xfrm>
        </p:spPr>
        <p:txBody>
          <a:bodyPr>
            <a:normAutofit/>
          </a:bodyPr>
          <a:lstStyle/>
          <a:p>
            <a:r>
              <a:rPr lang="ja-JP" altLang="en-GB" sz="2400" dirty="0">
                <a:ea typeface="等线" panose="02010600030101010101" pitchFamily="2" charset="-122"/>
              </a:rPr>
              <a:t>按</a:t>
            </a:r>
            <a:r>
              <a:rPr lang="ja-JP" altLang="en-US" sz="2400">
                <a:ea typeface="等线" panose="02010600030101010101" pitchFamily="2" charset="-122"/>
              </a:rPr>
              <a:t>技巧分类</a:t>
            </a:r>
            <a:r>
              <a:rPr lang="en-US" altLang="ja-JP" sz="2400" dirty="0">
                <a:ea typeface="等线" panose="02010600030101010101" pitchFamily="2" charset="-122"/>
              </a:rPr>
              <a:t>:</a:t>
            </a:r>
            <a:endParaRPr lang="en-GB" altLang="zh-CN" sz="2400" dirty="0">
              <a:ea typeface="等线" panose="02010600030101010101" pitchFamily="2" charset="-122"/>
            </a:endParaRPr>
          </a:p>
          <a:p>
            <a:pPr lvl="1"/>
            <a:r>
              <a:rPr lang="ja-JP" altLang="en-US" sz="2000" dirty="0">
                <a:ea typeface="等线" panose="02010600030101010101" pitchFamily="2" charset="-122"/>
              </a:rPr>
              <a:t>贝叶</a:t>
            </a:r>
            <a:r>
              <a:rPr lang="ja-JP" altLang="en-US" sz="2000">
                <a:ea typeface="等线" panose="02010600030101010101" pitchFamily="2" charset="-122"/>
              </a:rPr>
              <a:t>斯学习</a:t>
            </a:r>
            <a:r>
              <a:rPr lang="en-US" altLang="ja-JP" sz="2000" dirty="0">
                <a:ea typeface="等线" panose="02010600030101010101" pitchFamily="2" charset="-122"/>
              </a:rPr>
              <a:t> </a:t>
            </a:r>
            <a:r>
              <a:rPr lang="en-US" altLang="zh-CN" sz="2000" dirty="0">
                <a:ea typeface="等线" panose="02010600030101010101" pitchFamily="2" charset="-122"/>
              </a:rPr>
              <a:t>(Bayesian</a:t>
            </a:r>
            <a:r>
              <a:rPr lang="zh-CN" altLang="en-US" sz="2000" dirty="0">
                <a:ea typeface="等线" panose="02010600030101010101" pitchFamily="2" charset="-122"/>
              </a:rPr>
              <a:t> </a:t>
            </a:r>
            <a:r>
              <a:rPr lang="en-US" altLang="zh-CN" sz="2000" dirty="0">
                <a:ea typeface="等线" panose="02010600030101010101" pitchFamily="2" charset="-122"/>
              </a:rPr>
              <a:t>learning)</a:t>
            </a:r>
            <a:endParaRPr lang="en-GB" altLang="zh-CN" sz="2000" dirty="0">
              <a:ea typeface="等线" panose="02010600030101010101" pitchFamily="2" charset="-122"/>
            </a:endParaRPr>
          </a:p>
          <a:p>
            <a:pPr lvl="1"/>
            <a:endParaRPr lang="en-GB" altLang="zh-CN" sz="2000" dirty="0">
              <a:ea typeface="等线" panose="02010600030101010101" pitchFamily="2" charset="-122"/>
            </a:endParaRPr>
          </a:p>
          <a:p>
            <a:pPr marL="342900" lvl="1" indent="0">
              <a:buNone/>
            </a:pPr>
            <a:endParaRPr lang="en-GB" altLang="zh-CN" sz="2000" dirty="0">
              <a:ea typeface="等线" panose="02010600030101010101" pitchFamily="2" charset="-122"/>
            </a:endParaRPr>
          </a:p>
          <a:p>
            <a:pPr marL="342900" lvl="1" indent="0">
              <a:buNone/>
            </a:pPr>
            <a:r>
              <a:rPr lang="en-GB" altLang="zh-CN" sz="2000" dirty="0">
                <a:ea typeface="等线" panose="02010600030101010101" pitchFamily="2" charset="-122"/>
              </a:rPr>
              <a:t>  </a:t>
            </a:r>
            <a:endParaRPr lang="en-GB" altLang="zh-CN" sz="2000" dirty="0">
              <a:ea typeface="等线" panose="02010600030101010101" pitchFamily="2" charset="-122"/>
            </a:endParaRPr>
          </a:p>
        </p:txBody>
      </p:sp>
      <p:sp>
        <p:nvSpPr>
          <p:cNvPr id="12" name="Content Placeholder 15"/>
          <p:cNvSpPr txBox="1"/>
          <p:nvPr/>
        </p:nvSpPr>
        <p:spPr>
          <a:xfrm>
            <a:off x="628650" y="4948313"/>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sz="2100" dirty="0">
              <a:latin typeface="等线" panose="02010600030101010101" pitchFamily="2" charset="-122"/>
              <a:ea typeface="等线" panose="02010600030101010101" pitchFamily="2" charset="-122"/>
            </a:endParaRPr>
          </a:p>
        </p:txBody>
      </p:sp>
      <p:sp>
        <p:nvSpPr>
          <p:cNvPr id="6"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3" name="文本框 2"/>
              <p:cNvSpPr txBox="1"/>
              <p:nvPr/>
            </p:nvSpPr>
            <p:spPr>
              <a:xfrm>
                <a:off x="628650" y="3820725"/>
                <a:ext cx="8081597" cy="2419317"/>
              </a:xfrm>
              <a:prstGeom prst="rect">
                <a:avLst/>
              </a:prstGeom>
              <a:noFill/>
            </p:spPr>
            <p:txBody>
              <a:bodyPr wrap="square" rtlCol="0">
                <a:spAutoFit/>
              </a:bodyPr>
              <a:lstStyle/>
              <a:p>
                <a:pPr>
                  <a:lnSpc>
                    <a:spcPct val="150000"/>
                  </a:lnSpc>
                </a:pPr>
                <a:r>
                  <a:rPr lang="zh-CN" altLang="en-US" dirty="0"/>
                  <a:t>模型估计时</a:t>
                </a:r>
                <a:r>
                  <a:rPr lang="en-US" altLang="zh-CN" dirty="0"/>
                  <a:t>,  </a:t>
                </a:r>
                <a:r>
                  <a:rPr lang="zh-CN" altLang="en-US" dirty="0"/>
                  <a:t>估计整个后验概率分布</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e>
                        <m:r>
                          <a:rPr lang="en-US" altLang="zh-CN" b="0" i="1" smtClean="0">
                            <a:latin typeface="Cambria Math" panose="02040503050406030204" pitchFamily="18" charset="0"/>
                          </a:rPr>
                          <m:t>𝐷</m:t>
                        </m:r>
                      </m:e>
                    </m:d>
                  </m:oMath>
                </a14:m>
                <a:r>
                  <a:rPr lang="zh-CN" altLang="en-US" dirty="0"/>
                  <a:t> </a:t>
                </a:r>
                <a:r>
                  <a:rPr lang="en-US" altLang="zh-CN" dirty="0"/>
                  <a:t>. </a:t>
                </a:r>
                <a:r>
                  <a:rPr lang="zh-CN" altLang="en-US" dirty="0"/>
                  <a:t>如果需要给出一个模型</a:t>
                </a:r>
                <a:r>
                  <a:rPr lang="en-US" altLang="zh-CN" dirty="0"/>
                  <a:t>, </a:t>
                </a:r>
                <a:r>
                  <a:rPr lang="zh-CN" altLang="en-US" dirty="0"/>
                  <a:t>通常取后验概率最大的模型</a:t>
                </a:r>
                <a:r>
                  <a:rPr lang="en-US" altLang="zh-CN" dirty="0"/>
                  <a:t>.</a:t>
                </a:r>
                <a:endParaRPr lang="en-US" altLang="zh-CN" dirty="0"/>
              </a:p>
              <a:p>
                <a:pPr>
                  <a:lnSpc>
                    <a:spcPct val="150000"/>
                  </a:lnSpc>
                  <a:spcAft>
                    <a:spcPts val="600"/>
                  </a:spcAft>
                </a:pPr>
                <a:r>
                  <a:rPr lang="zh-CN" altLang="en-US" dirty="0"/>
                  <a:t>预测时</a:t>
                </a:r>
                <a:r>
                  <a:rPr lang="en-US" altLang="zh-CN" dirty="0"/>
                  <a:t>, </a:t>
                </a:r>
                <a:r>
                  <a:rPr lang="zh-CN" altLang="en-US" dirty="0"/>
                  <a:t>计算数据对后验概率分布的期望值</a:t>
                </a:r>
                <a:r>
                  <a:rPr lang="en-US" altLang="zh-CN" dirty="0"/>
                  <a:t>:</a:t>
                </a:r>
                <a:endParaRPr lang="en-US" altLang="zh-CN" dirty="0"/>
              </a:p>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nary>
                        <m:naryPr>
                          <m:limLoc m:val="undOvr"/>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𝑑</m:t>
                          </m:r>
                          <m:r>
                            <a:rPr lang="zh-CN" altLang="en-US" b="0" i="1" smtClean="0">
                              <a:latin typeface="Cambria Math" panose="02040503050406030204" pitchFamily="18" charset="0"/>
                            </a:rPr>
                            <m:t>𝜃</m:t>
                          </m:r>
                        </m:e>
                      </m:nary>
                    </m:oMath>
                  </m:oMathPara>
                </a14:m>
                <a:endParaRPr lang="en-US" altLang="zh-CN" dirty="0"/>
              </a:p>
              <a:p>
                <a:r>
                  <a:rPr lang="zh-CN" altLang="en-US" dirty="0"/>
                  <a:t>这里</a:t>
                </a:r>
                <a14:m>
                  <m:oMath xmlns:m="http://schemas.openxmlformats.org/officeDocument/2006/math">
                    <m:r>
                      <a:rPr lang="en-US" altLang="zh-CN" i="1" dirty="0" smtClean="0">
                        <a:latin typeface="Cambria Math" panose="02040503050406030204" pitchFamily="18" charset="0"/>
                      </a:rPr>
                      <m:t>𝑥</m:t>
                    </m:r>
                  </m:oMath>
                </a14:m>
                <a:r>
                  <a:rPr lang="zh-CN" altLang="en-US" dirty="0"/>
                  <a:t>是新样本</a:t>
                </a:r>
                <a:r>
                  <a:rPr lang="en-US" altLang="zh-CN" dirty="0"/>
                  <a:t>.</a:t>
                </a:r>
                <a:endParaRPr lang="en-US" altLang="zh-CN" dirty="0"/>
              </a:p>
            </p:txBody>
          </p:sp>
        </mc:Choice>
        <mc:Fallback>
          <p:sp>
            <p:nvSpPr>
              <p:cNvPr id="3" name="文本框 2"/>
              <p:cNvSpPr txBox="1">
                <a:spLocks noRot="1" noChangeAspect="1" noMove="1" noResize="1" noEditPoints="1" noAdjustHandles="1" noChangeArrowheads="1" noChangeShapeType="1" noTextEdit="1"/>
              </p:cNvSpPr>
              <p:nvPr/>
            </p:nvSpPr>
            <p:spPr>
              <a:xfrm>
                <a:off x="628650" y="3820725"/>
                <a:ext cx="8081597" cy="2419317"/>
              </a:xfrm>
              <a:prstGeom prst="rect">
                <a:avLst/>
              </a:prstGeom>
              <a:blipFill rotWithShape="1">
                <a:blip r:embed="rId1"/>
                <a:stretch>
                  <a:fillRect t="-23" r="7" b="22"/>
                </a:stretch>
              </a:blipFill>
            </p:spPr>
            <p:txBody>
              <a:bodyPr/>
              <a:lstStyle/>
              <a:p>
                <a:r>
                  <a:rPr lang="zh-CN" altLang="en-US">
                    <a:noFill/>
                  </a:rPr>
                  <a:t> </a:t>
                </a:r>
              </a:p>
            </p:txBody>
          </p:sp>
        </mc:Fallback>
      </mc:AlternateContent>
      <p:sp>
        <p:nvSpPr>
          <p:cNvPr id="7" name="标题 1"/>
          <p:cNvSpPr txBox="1"/>
          <p:nvPr/>
        </p:nvSpPr>
        <p:spPr>
          <a:xfrm>
            <a:off x="298801"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统计学习方法其他分类</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Content Placeholder 15"/>
              <p:cNvSpPr>
                <a:spLocks noGrp="1"/>
              </p:cNvSpPr>
              <p:nvPr>
                <p:ph idx="1"/>
              </p:nvPr>
            </p:nvSpPr>
            <p:spPr>
              <a:xfrm>
                <a:off x="376819" y="2797239"/>
                <a:ext cx="7886700" cy="3500253"/>
              </a:xfrm>
            </p:spPr>
            <p:txBody>
              <a:bodyPr>
                <a:normAutofit/>
              </a:bodyPr>
              <a:lstStyle/>
              <a:p>
                <a:pPr>
                  <a:lnSpc>
                    <a:spcPct val="100000"/>
                  </a:lnSpc>
                </a:pPr>
                <a:r>
                  <a:rPr lang="ja-JP" altLang="en-GB" sz="2400" dirty="0">
                    <a:ea typeface="等线" panose="02010600030101010101" pitchFamily="2" charset="-122"/>
                  </a:rPr>
                  <a:t>按</a:t>
                </a:r>
                <a:r>
                  <a:rPr lang="ja-JP" altLang="en-US" sz="2400">
                    <a:ea typeface="等线" panose="02010600030101010101" pitchFamily="2" charset="-122"/>
                  </a:rPr>
                  <a:t>技巧分类</a:t>
                </a:r>
                <a:r>
                  <a:rPr lang="en-US" altLang="zh-CN" sz="2400" dirty="0">
                    <a:ea typeface="等线" panose="02010600030101010101" pitchFamily="2" charset="-122"/>
                  </a:rPr>
                  <a:t>:</a:t>
                </a:r>
                <a:endParaRPr lang="en-GB" altLang="zh-CN" sz="2400" dirty="0">
                  <a:ea typeface="等线" panose="02010600030101010101" pitchFamily="2" charset="-122"/>
                </a:endParaRPr>
              </a:p>
              <a:p>
                <a:pPr lvl="1">
                  <a:lnSpc>
                    <a:spcPct val="100000"/>
                  </a:lnSpc>
                </a:pPr>
                <a:r>
                  <a:rPr lang="ja-JP" altLang="en-US" sz="2000" dirty="0">
                    <a:ea typeface="等线" panose="02010600030101010101" pitchFamily="2" charset="-122"/>
                  </a:rPr>
                  <a:t>贝叶</a:t>
                </a:r>
                <a:r>
                  <a:rPr lang="ja-JP" altLang="en-US" sz="2000">
                    <a:ea typeface="等线" panose="02010600030101010101" pitchFamily="2" charset="-122"/>
                  </a:rPr>
                  <a:t>斯学习</a:t>
                </a:r>
                <a:r>
                  <a:rPr lang="en-US" altLang="ja-JP" sz="2000" dirty="0">
                    <a:ea typeface="等线" panose="02010600030101010101" pitchFamily="2" charset="-122"/>
                  </a:rPr>
                  <a:t> </a:t>
                </a:r>
                <a:r>
                  <a:rPr lang="en-US" altLang="zh-CN" sz="2000" dirty="0">
                    <a:ea typeface="等线" panose="02010600030101010101" pitchFamily="2" charset="-122"/>
                  </a:rPr>
                  <a:t>(Bayesian</a:t>
                </a:r>
                <a:r>
                  <a:rPr lang="zh-CN" altLang="en-US" sz="2000" dirty="0">
                    <a:ea typeface="等线" panose="02010600030101010101" pitchFamily="2" charset="-122"/>
                  </a:rPr>
                  <a:t> </a:t>
                </a:r>
                <a:r>
                  <a:rPr lang="en-US" altLang="zh-CN" sz="2000" dirty="0">
                    <a:ea typeface="等线" panose="02010600030101010101" pitchFamily="2" charset="-122"/>
                  </a:rPr>
                  <a:t>learning)</a:t>
                </a:r>
                <a:endParaRPr lang="en-GB" altLang="zh-CN" sz="2000" dirty="0">
                  <a:ea typeface="等线" panose="02010600030101010101" pitchFamily="2" charset="-122"/>
                </a:endParaRPr>
              </a:p>
              <a:p>
                <a:pPr marL="342900" lvl="1" indent="0">
                  <a:lnSpc>
                    <a:spcPct val="100000"/>
                  </a:lnSpc>
                  <a:buNone/>
                </a:pPr>
                <a:endParaRPr lang="en-GB" altLang="zh-CN" sz="2000" dirty="0">
                  <a:ea typeface="等线" panose="02010600030101010101" pitchFamily="2" charset="-122"/>
                </a:endParaRPr>
              </a:p>
              <a:p>
                <a:pPr marL="342900" lvl="1" indent="0">
                  <a:lnSpc>
                    <a:spcPct val="100000"/>
                  </a:lnSpc>
                  <a:buNone/>
                </a:pPr>
                <a:endParaRPr lang="en-US" altLang="zh-CN" sz="1600" b="0" i="1" dirty="0">
                  <a:ea typeface="等线" panose="02010600030101010101" pitchFamily="2" charset="-122"/>
                </a:endParaRPr>
              </a:p>
              <a:p>
                <a:pPr marL="342900" lvl="1" indent="0">
                  <a:lnSpc>
                    <a:spcPct val="100000"/>
                  </a:lnSpc>
                  <a:buNone/>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ea typeface="等线" panose="02010600030101010101" pitchFamily="2" charset="-122"/>
                        </a:rPr>
                        <m:t>               </m:t>
                      </m:r>
                      <m:r>
                        <a:rPr lang="en-US" altLang="zh-CN" sz="1600" b="0" i="1" smtClean="0">
                          <a:latin typeface="Cambria Math" panose="02040503050406030204" pitchFamily="18" charset="0"/>
                          <a:ea typeface="等线" panose="02010600030101010101" pitchFamily="2" charset="-122"/>
                        </a:rPr>
                        <m:t>𝐷</m:t>
                      </m:r>
                      <m:r>
                        <a:rPr lang="en-US" altLang="zh-CN" sz="1600" b="0" i="1" smtClean="0">
                          <a:latin typeface="Cambria Math" panose="02040503050406030204" pitchFamily="18" charset="0"/>
                          <a:ea typeface="等线" panose="02010600030101010101" pitchFamily="2" charset="-122"/>
                        </a:rPr>
                        <m:t>    </m:t>
                      </m:r>
                    </m:oMath>
                  </m:oMathPara>
                </a14:m>
                <a:endParaRPr lang="en-GB" altLang="zh-CN" sz="1600" dirty="0">
                  <a:ea typeface="等线" panose="02010600030101010101" pitchFamily="2" charset="-122"/>
                </a:endParaRPr>
              </a:p>
              <a:p>
                <a:pPr marL="342900" lvl="1" indent="0">
                  <a:lnSpc>
                    <a:spcPct val="100000"/>
                  </a:lnSpc>
                  <a:buNone/>
                </a:pPr>
                <a:endParaRPr lang="en-GB" altLang="zh-CN" sz="1600" dirty="0">
                  <a:ea typeface="等线" panose="02010600030101010101" pitchFamily="2" charset="-122"/>
                </a:endParaRPr>
              </a:p>
              <a:p>
                <a:pPr marL="342900" lvl="1" indent="0">
                  <a:lnSpc>
                    <a:spcPct val="100000"/>
                  </a:lnSpc>
                  <a:buNone/>
                </a:pPr>
                <a:endParaRPr lang="en-GB" altLang="zh-CN" sz="1600" dirty="0">
                  <a:ea typeface="等线" panose="02010600030101010101" pitchFamily="2" charset="-122"/>
                </a:endParaRPr>
              </a:p>
              <a:p>
                <a:pPr marL="342900" lvl="1" indent="0">
                  <a:lnSpc>
                    <a:spcPct val="100000"/>
                  </a:lnSpc>
                  <a:buNone/>
                </a:pPr>
                <a:r>
                  <a:rPr lang="en-GB" altLang="zh-CN" sz="1600" dirty="0">
                    <a:ea typeface="等线" panose="02010600030101010101" pitchFamily="2" charset="-122"/>
                  </a:rPr>
                  <a:t>  </a:t>
                </a:r>
                <a14:m>
                  <m:oMath xmlns:m="http://schemas.openxmlformats.org/officeDocument/2006/math">
                    <m:r>
                      <a:rPr lang="en-US" altLang="zh-CN" sz="1600" b="0" i="0" smtClean="0">
                        <a:latin typeface="Cambria Math" panose="02040503050406030204" pitchFamily="18" charset="0"/>
                        <a:ea typeface="等线" panose="02010600030101010101" pitchFamily="2" charset="-122"/>
                      </a:rPr>
                      <m:t>             </m:t>
                    </m:r>
                    <m:r>
                      <a:rPr lang="en-US" altLang="zh-CN" sz="1600" b="0" i="1" smtClean="0">
                        <a:latin typeface="Cambria Math" panose="02040503050406030204" pitchFamily="18" charset="0"/>
                        <a:ea typeface="等线" panose="02010600030101010101" pitchFamily="2" charset="-122"/>
                      </a:rPr>
                      <m:t>𝐷</m:t>
                    </m:r>
                  </m:oMath>
                </a14:m>
                <a:r>
                  <a:rPr lang="en-GB" altLang="zh-CN" sz="1600" dirty="0">
                    <a:ea typeface="等线" panose="02010600030101010101" pitchFamily="2" charset="-122"/>
                  </a:rPr>
                  <a:t>      </a:t>
                </a:r>
                <a:endParaRPr lang="en-GB" altLang="zh-CN" sz="1600" dirty="0">
                  <a:ea typeface="等线" panose="02010600030101010101" pitchFamily="2" charset="-122"/>
                </a:endParaRPr>
              </a:p>
              <a:p>
                <a:pPr marL="342900" lvl="1" indent="0">
                  <a:lnSpc>
                    <a:spcPct val="100000"/>
                  </a:lnSpc>
                  <a:buNone/>
                </a:pPr>
                <a:endParaRPr lang="en-GB" altLang="zh-CN" sz="2000" dirty="0">
                  <a:ea typeface="等线" panose="02010600030101010101" pitchFamily="2" charset="-122"/>
                </a:endParaRPr>
              </a:p>
            </p:txBody>
          </p:sp>
        </mc:Choice>
        <mc:Fallback>
          <p:sp>
            <p:nvSpPr>
              <p:cNvPr id="14" name="Content Placeholder 15"/>
              <p:cNvSpPr>
                <a:spLocks noRot="1" noChangeAspect="1" noMove="1" noResize="1" noEditPoints="1" noAdjustHandles="1" noChangeArrowheads="1" noChangeShapeType="1" noTextEdit="1"/>
              </p:cNvSpPr>
              <p:nvPr>
                <p:ph idx="1"/>
              </p:nvPr>
            </p:nvSpPr>
            <p:spPr>
              <a:xfrm>
                <a:off x="376819" y="2797239"/>
                <a:ext cx="7886700" cy="3500253"/>
              </a:xfrm>
              <a:blipFill rotWithShape="1">
                <a:blip r:embed="rId1"/>
                <a:stretch>
                  <a:fillRect l="-3" t="-2" r="3" b="6"/>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cxnSp>
        <p:nvCxnSpPr>
          <p:cNvPr id="3" name="直接箭头连接符 2"/>
          <p:cNvCxnSpPr/>
          <p:nvPr/>
        </p:nvCxnSpPr>
        <p:spPr>
          <a:xfrm>
            <a:off x="1769016" y="4379620"/>
            <a:ext cx="1166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1705357" y="4071843"/>
            <a:ext cx="1591407" cy="307777"/>
          </a:xfrm>
          <a:prstGeom prst="rect">
            <a:avLst/>
          </a:prstGeom>
          <a:noFill/>
        </p:spPr>
        <p:txBody>
          <a:bodyPr wrap="square" rtlCol="0">
            <a:spAutoFit/>
          </a:bodyPr>
          <a:lstStyle/>
          <a:p>
            <a:r>
              <a:rPr lang="zh-CN" altLang="en-US" sz="1400" dirty="0"/>
              <a:t>极大似然估计</a:t>
            </a:r>
            <a:endParaRPr lang="zh-CN" altLang="en-US" sz="1400" dirty="0"/>
          </a:p>
        </p:txBody>
      </p:sp>
      <mc:AlternateContent xmlns:mc="http://schemas.openxmlformats.org/markup-compatibility/2006">
        <mc:Choice xmlns:a14="http://schemas.microsoft.com/office/drawing/2010/main" Requires="a14">
          <p:sp>
            <p:nvSpPr>
              <p:cNvPr id="9" name="文本框 8"/>
              <p:cNvSpPr txBox="1"/>
              <p:nvPr/>
            </p:nvSpPr>
            <p:spPr>
              <a:xfrm>
                <a:off x="3186913" y="4183850"/>
                <a:ext cx="2412162" cy="381066"/>
              </a:xfrm>
              <a:prstGeom prst="rect">
                <a:avLst/>
              </a:prstGeom>
              <a:noFill/>
            </p:spPr>
            <p:txBody>
              <a:bodyPr wrap="square" rtlCol="0">
                <a:spAutoFit/>
              </a:bodyPr>
              <a:lstStyle/>
              <a:p>
                <a14:m>
                  <m:oMath xmlns:m="http://schemas.openxmlformats.org/officeDocument/2006/math">
                    <m:acc>
                      <m:accPr>
                        <m:ctrlPr>
                          <a:rPr lang="zh-CN" altLang="en-US" i="1" smtClean="0">
                            <a:latin typeface="Cambria Math" panose="02040503050406030204" pitchFamily="18" charset="0"/>
                          </a:rPr>
                        </m:ctrlPr>
                      </m:accPr>
                      <m:e>
                        <m:r>
                          <a:rPr lang="zh-CN" altLang="en-US" i="1" smtClean="0">
                            <a:latin typeface="Cambria Math" panose="02040503050406030204" pitchFamily="18" charset="0"/>
                          </a:rPr>
                          <m:t>𝜃</m:t>
                        </m:r>
                      </m:e>
                    </m:acc>
                    <m:r>
                      <a:rPr lang="en-US" altLang="zh-CN" b="0" i="1" smtClean="0">
                        <a:latin typeface="Cambria Math" panose="02040503050406030204" pitchFamily="18" charset="0"/>
                      </a:rPr>
                      <m:t>=</m:t>
                    </m:r>
                    <m:r>
                      <m:rPr>
                        <m:sty m:val="p"/>
                      </m:rPr>
                      <a:rPr lang="en-US" altLang="zh-CN" i="1">
                        <a:latin typeface="Cambria Math" panose="02040503050406030204" pitchFamily="18" charset="0"/>
                      </a:rPr>
                      <m:t>arg</m:t>
                    </m:r>
                  </m:oMath>
                </a14:m>
                <a:r>
                  <a:rPr lang="en-US" altLang="zh-CN" dirty="0"/>
                  <a:t>max</a:t>
                </a:r>
                <a14:m>
                  <m:oMath xmlns:m="http://schemas.openxmlformats.org/officeDocument/2006/math">
                    <m:r>
                      <a:rPr lang="en-US" altLang="zh-CN" i="1" dirty="0">
                        <a:latin typeface="Cambria Math" panose="02040503050406030204" pitchFamily="18" charset="0"/>
                      </a:rPr>
                      <m:t> </m:t>
                    </m:r>
                    <m:r>
                      <a:rPr lang="en-US" altLang="zh-CN" i="1" dirty="0" smtClean="0">
                        <a:latin typeface="Cambria Math" panose="02040503050406030204" pitchFamily="18" charset="0"/>
                      </a:rPr>
                      <m:t>𝑃</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𝐷</m:t>
                    </m:r>
                    <m:r>
                      <a:rPr lang="en-US" altLang="zh-CN" b="0" i="1" dirty="0" smtClean="0">
                        <a:latin typeface="Cambria Math" panose="02040503050406030204" pitchFamily="18" charset="0"/>
                      </a:rPr>
                      <m:t>|</m:t>
                    </m:r>
                    <m:r>
                      <a:rPr lang="zh-CN" altLang="en-US" b="0" i="1" dirty="0" smtClean="0">
                        <a:latin typeface="Cambria Math" panose="02040503050406030204" pitchFamily="18" charset="0"/>
                      </a:rPr>
                      <m:t>𝜃</m:t>
                    </m:r>
                    <m:r>
                      <a:rPr lang="en-US" altLang="zh-CN" b="0" i="1" dirty="0" smtClean="0">
                        <a:latin typeface="Cambria Math" panose="02040503050406030204" pitchFamily="18" charset="0"/>
                      </a:rPr>
                      <m:t>)</m:t>
                    </m:r>
                  </m:oMath>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3186913" y="4183850"/>
                <a:ext cx="2412162" cy="381066"/>
              </a:xfrm>
              <a:prstGeom prst="rect">
                <a:avLst/>
              </a:prstGeom>
              <a:blipFill rotWithShape="1">
                <a:blip r:embed="rId2"/>
                <a:stretch>
                  <a:fillRect l="-20" t="-123" r="12" b="1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3984389" y="4433600"/>
                <a:ext cx="448545"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𝜃</m:t>
                      </m:r>
                    </m:oMath>
                  </m:oMathPara>
                </a14:m>
                <a:endParaRPr lang="zh-CN" altLang="en-US" sz="1200" dirty="0"/>
              </a:p>
            </p:txBody>
          </p:sp>
        </mc:Choice>
        <mc:Fallback>
          <p:sp>
            <p:nvSpPr>
              <p:cNvPr id="10" name="文本框 9"/>
              <p:cNvSpPr txBox="1">
                <a:spLocks noRot="1" noChangeAspect="1" noMove="1" noResize="1" noEditPoints="1" noAdjustHandles="1" noChangeArrowheads="1" noChangeShapeType="1" noTextEdit="1"/>
              </p:cNvSpPr>
              <p:nvPr/>
            </p:nvSpPr>
            <p:spPr>
              <a:xfrm>
                <a:off x="3984389" y="4433600"/>
                <a:ext cx="448545" cy="276999"/>
              </a:xfrm>
              <a:prstGeom prst="rect">
                <a:avLst/>
              </a:prstGeom>
              <a:blipFill rotWithShape="1">
                <a:blip r:embed="rId3"/>
                <a:stretch>
                  <a:fillRect l="-89" t="-11" r="141" b="61"/>
                </a:stretch>
              </a:blipFill>
            </p:spPr>
            <p:txBody>
              <a:bodyPr/>
              <a:lstStyle/>
              <a:p>
                <a:r>
                  <a:rPr lang="zh-CN" altLang="en-US">
                    <a:noFill/>
                  </a:rPr>
                  <a:t> </a:t>
                </a:r>
              </a:p>
            </p:txBody>
          </p:sp>
        </mc:Fallback>
      </mc:AlternateContent>
      <p:cxnSp>
        <p:nvCxnSpPr>
          <p:cNvPr id="11" name="直接箭头连接符 10"/>
          <p:cNvCxnSpPr/>
          <p:nvPr/>
        </p:nvCxnSpPr>
        <p:spPr>
          <a:xfrm>
            <a:off x="5646342" y="4390812"/>
            <a:ext cx="150041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6314790" y="4421464"/>
                <a:ext cx="189475" cy="2887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trlPr>
                            <a:rPr lang="zh-CN" altLang="en-US" i="1" smtClean="0">
                              <a:latin typeface="Cambria Math" panose="02040503050406030204" pitchFamily="18" charset="0"/>
                            </a:rPr>
                          </m:ctrlPr>
                        </m:accPr>
                        <m:e>
                          <m:r>
                            <a:rPr lang="zh-CN" altLang="en-US" i="1" smtClean="0">
                              <a:latin typeface="Cambria Math" panose="02040503050406030204" pitchFamily="18" charset="0"/>
                            </a:rPr>
                            <m:t>𝜃</m:t>
                          </m:r>
                        </m:e>
                      </m:acc>
                    </m:oMath>
                  </m:oMathPara>
                </a14:m>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6314790" y="4421464"/>
                <a:ext cx="189475" cy="288733"/>
              </a:xfrm>
              <a:prstGeom prst="rect">
                <a:avLst/>
              </a:prstGeom>
              <a:blipFill rotWithShape="1">
                <a:blip r:embed="rId4"/>
                <a:stretch>
                  <a:fillRect l="-185" t="-206" r="-11416" b="139"/>
                </a:stretch>
              </a:blipFill>
            </p:spPr>
            <p:txBody>
              <a:bodyPr/>
              <a:lstStyle/>
              <a:p>
                <a:r>
                  <a:rPr lang="zh-CN" altLang="en-US">
                    <a:noFill/>
                  </a:rPr>
                  <a:t> </a:t>
                </a:r>
              </a:p>
            </p:txBody>
          </p:sp>
        </mc:Fallback>
      </mc:AlternateContent>
      <p:cxnSp>
        <p:nvCxnSpPr>
          <p:cNvPr id="18" name="直接连接符 17"/>
          <p:cNvCxnSpPr/>
          <p:nvPr/>
        </p:nvCxnSpPr>
        <p:spPr>
          <a:xfrm>
            <a:off x="6410251" y="4057674"/>
            <a:ext cx="0" cy="333138"/>
          </a:xfrm>
          <a:prstGeom prst="line">
            <a:avLst/>
          </a:prstGeom>
        </p:spPr>
        <p:style>
          <a:lnRef idx="3">
            <a:schemeClr val="dk1"/>
          </a:lnRef>
          <a:fillRef idx="0">
            <a:schemeClr val="dk1"/>
          </a:fillRef>
          <a:effectRef idx="2">
            <a:schemeClr val="dk1"/>
          </a:effectRef>
          <a:fontRef idx="minor">
            <a:schemeClr val="tx1"/>
          </a:fontRef>
        </p:style>
      </p:cxnSp>
      <p:cxnSp>
        <p:nvCxnSpPr>
          <p:cNvPr id="20" name="直接箭头连接符 19"/>
          <p:cNvCxnSpPr/>
          <p:nvPr/>
        </p:nvCxnSpPr>
        <p:spPr>
          <a:xfrm>
            <a:off x="1769016" y="5295417"/>
            <a:ext cx="1166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1769016" y="4971909"/>
            <a:ext cx="1521067" cy="307777"/>
          </a:xfrm>
          <a:prstGeom prst="rect">
            <a:avLst/>
          </a:prstGeom>
          <a:noFill/>
        </p:spPr>
        <p:txBody>
          <a:bodyPr wrap="square" rtlCol="0">
            <a:spAutoFit/>
          </a:bodyPr>
          <a:lstStyle/>
          <a:p>
            <a:r>
              <a:rPr lang="zh-CN" altLang="en-US" sz="1400" dirty="0"/>
              <a:t>贝叶斯估计</a:t>
            </a:r>
            <a:endParaRPr lang="zh-CN" altLang="en-US" sz="1400" dirty="0"/>
          </a:p>
        </p:txBody>
      </p:sp>
      <mc:AlternateContent xmlns:mc="http://schemas.openxmlformats.org/markup-compatibility/2006">
        <mc:Choice xmlns:a14="http://schemas.microsoft.com/office/drawing/2010/main" Requires="a14">
          <p:sp>
            <p:nvSpPr>
              <p:cNvPr id="22" name="文本框 21"/>
              <p:cNvSpPr txBox="1"/>
              <p:nvPr/>
            </p:nvSpPr>
            <p:spPr>
              <a:xfrm>
                <a:off x="3127441" y="4940871"/>
                <a:ext cx="2400435" cy="6790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den>
                      </m:f>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3127441" y="4940871"/>
                <a:ext cx="2400435" cy="679032"/>
              </a:xfrm>
              <a:prstGeom prst="rect">
                <a:avLst/>
              </a:prstGeom>
              <a:blipFill rotWithShape="1">
                <a:blip r:embed="rId5"/>
                <a:stretch>
                  <a:fillRect l="-3" t="-84" r="8" b="23"/>
                </a:stretch>
              </a:blipFill>
            </p:spPr>
            <p:txBody>
              <a:bodyPr/>
              <a:lstStyle/>
              <a:p>
                <a:r>
                  <a:rPr lang="zh-CN" altLang="en-US">
                    <a:noFill/>
                  </a:rPr>
                  <a:t> </a:t>
                </a:r>
              </a:p>
            </p:txBody>
          </p:sp>
        </mc:Fallback>
      </mc:AlternateContent>
      <p:cxnSp>
        <p:nvCxnSpPr>
          <p:cNvPr id="23" name="直接箭头连接符 22"/>
          <p:cNvCxnSpPr/>
          <p:nvPr/>
        </p:nvCxnSpPr>
        <p:spPr>
          <a:xfrm>
            <a:off x="5750334" y="5394703"/>
            <a:ext cx="150041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4" name="文本框 23"/>
              <p:cNvSpPr txBox="1"/>
              <p:nvPr/>
            </p:nvSpPr>
            <p:spPr>
              <a:xfrm>
                <a:off x="6882700" y="4215793"/>
                <a:ext cx="9144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𝜃</m:t>
                      </m:r>
                    </m:oMath>
                  </m:oMathPara>
                </a14:m>
                <a:endParaRPr lang="zh-CN" altLang="en-US" dirty="0"/>
              </a:p>
            </p:txBody>
          </p:sp>
        </mc:Choice>
        <mc:Fallback>
          <p:sp>
            <p:nvSpPr>
              <p:cNvPr id="24" name="文本框 23"/>
              <p:cNvSpPr txBox="1">
                <a:spLocks noRot="1" noChangeAspect="1" noMove="1" noResize="1" noEditPoints="1" noAdjustHandles="1" noChangeArrowheads="1" noChangeShapeType="1" noTextEdit="1"/>
              </p:cNvSpPr>
              <p:nvPr/>
            </p:nvSpPr>
            <p:spPr>
              <a:xfrm>
                <a:off x="6882700" y="4215793"/>
                <a:ext cx="914400" cy="369332"/>
              </a:xfrm>
              <a:prstGeom prst="rect">
                <a:avLst/>
              </a:prstGeom>
              <a:blipFill rotWithShape="1">
                <a:blip r:embed="rId6"/>
                <a:stretch>
                  <a:fillRect l="-62" t="-8" r="62" b="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6972992" y="5240114"/>
                <a:ext cx="9144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𝜃</m:t>
                      </m:r>
                    </m:oMath>
                  </m:oMathPara>
                </a14:m>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nvSpPr>
            <p:spPr>
              <a:xfrm>
                <a:off x="6972992" y="5240114"/>
                <a:ext cx="914400" cy="369332"/>
              </a:xfrm>
              <a:prstGeom prst="rect">
                <a:avLst/>
              </a:prstGeom>
              <a:blipFill rotWithShape="1">
                <a:blip r:embed="rId6"/>
                <a:stretch>
                  <a:fillRect l="-6" t="-25" r="6" b="133"/>
                </a:stretch>
              </a:blipFill>
            </p:spPr>
            <p:txBody>
              <a:bodyPr/>
              <a:lstStyle/>
              <a:p>
                <a:r>
                  <a:rPr lang="zh-CN" altLang="en-US">
                    <a:noFill/>
                  </a:rPr>
                  <a:t> </a:t>
                </a:r>
              </a:p>
            </p:txBody>
          </p:sp>
        </mc:Fallback>
      </mc:AlternateContent>
      <p:sp>
        <p:nvSpPr>
          <p:cNvPr id="28" name="任意多边形: 形状 27"/>
          <p:cNvSpPr/>
          <p:nvPr/>
        </p:nvSpPr>
        <p:spPr>
          <a:xfrm>
            <a:off x="5753633" y="4886034"/>
            <a:ext cx="1501263" cy="479528"/>
          </a:xfrm>
          <a:custGeom>
            <a:avLst/>
            <a:gdLst>
              <a:gd name="connsiteX0" fmla="*/ 0 w 1501263"/>
              <a:gd name="connsiteY0" fmla="*/ 445495 h 479528"/>
              <a:gd name="connsiteX1" fmla="*/ 205154 w 1501263"/>
              <a:gd name="connsiteY1" fmla="*/ 433772 h 479528"/>
              <a:gd name="connsiteX2" fmla="*/ 668216 w 1501263"/>
              <a:gd name="connsiteY2" fmla="*/ 18 h 479528"/>
              <a:gd name="connsiteX3" fmla="*/ 1172308 w 1501263"/>
              <a:gd name="connsiteY3" fmla="*/ 416188 h 479528"/>
              <a:gd name="connsiteX4" fmla="*/ 1477108 w 1501263"/>
              <a:gd name="connsiteY4" fmla="*/ 445495 h 479528"/>
              <a:gd name="connsiteX5" fmla="*/ 1482969 w 1501263"/>
              <a:gd name="connsiteY5" fmla="*/ 445495 h 47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1263" h="479528">
                <a:moveTo>
                  <a:pt x="0" y="445495"/>
                </a:moveTo>
                <a:cubicBezTo>
                  <a:pt x="46892" y="476756"/>
                  <a:pt x="93785" y="508018"/>
                  <a:pt x="205154" y="433772"/>
                </a:cubicBezTo>
                <a:cubicBezTo>
                  <a:pt x="316523" y="359526"/>
                  <a:pt x="507024" y="2949"/>
                  <a:pt x="668216" y="18"/>
                </a:cubicBezTo>
                <a:cubicBezTo>
                  <a:pt x="829408" y="-2913"/>
                  <a:pt x="1037493" y="341942"/>
                  <a:pt x="1172308" y="416188"/>
                </a:cubicBezTo>
                <a:cubicBezTo>
                  <a:pt x="1307123" y="490434"/>
                  <a:pt x="1425331" y="440610"/>
                  <a:pt x="1477108" y="445495"/>
                </a:cubicBezTo>
                <a:cubicBezTo>
                  <a:pt x="1528885" y="450380"/>
                  <a:pt x="1481015" y="455264"/>
                  <a:pt x="1482969" y="445495"/>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9" name="文本框 28"/>
              <p:cNvSpPr txBox="1"/>
              <p:nvPr/>
            </p:nvSpPr>
            <p:spPr>
              <a:xfrm>
                <a:off x="6713391" y="4819483"/>
                <a:ext cx="832339" cy="31361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trlPr>
                            <a:rPr lang="en-US" altLang="zh-CN" sz="1400" b="0" i="1" smtClean="0">
                              <a:latin typeface="Cambria Math" panose="02040503050406030204" pitchFamily="18" charset="0"/>
                            </a:rPr>
                          </m:ctrlPr>
                        </m:accPr>
                        <m:e>
                          <m:r>
                            <a:rPr lang="en-US" altLang="zh-CN" sz="1400" b="0" i="1" smtClean="0">
                              <a:latin typeface="Cambria Math" panose="02040503050406030204" pitchFamily="18" charset="0"/>
                            </a:rPr>
                            <m:t>𝑃</m:t>
                          </m:r>
                        </m:e>
                      </m:acc>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𝜃</m:t>
                      </m:r>
                      <m:r>
                        <a:rPr lang="en-US" altLang="zh-CN" sz="1400" b="0" i="1" smtClean="0">
                          <a:latin typeface="Cambria Math" panose="02040503050406030204" pitchFamily="18" charset="0"/>
                        </a:rPr>
                        <m:t>)</m:t>
                      </m:r>
                    </m:oMath>
                  </m:oMathPara>
                </a14:m>
                <a:endParaRPr lang="zh-CN" altLang="en-US" sz="1400" dirty="0"/>
              </a:p>
            </p:txBody>
          </p:sp>
        </mc:Choice>
        <mc:Fallback>
          <p:sp>
            <p:nvSpPr>
              <p:cNvPr id="29" name="文本框 28"/>
              <p:cNvSpPr txBox="1">
                <a:spLocks noRot="1" noChangeAspect="1" noMove="1" noResize="1" noEditPoints="1" noAdjustHandles="1" noChangeArrowheads="1" noChangeShapeType="1" noTextEdit="1"/>
              </p:cNvSpPr>
              <p:nvPr/>
            </p:nvSpPr>
            <p:spPr>
              <a:xfrm>
                <a:off x="6713391" y="4819483"/>
                <a:ext cx="832339" cy="313612"/>
              </a:xfrm>
              <a:prstGeom prst="rect">
                <a:avLst/>
              </a:prstGeom>
              <a:blipFill rotWithShape="1">
                <a:blip r:embed="rId7"/>
                <a:stretch>
                  <a:fillRect l="-21" t="-149" r="3" b="124"/>
                </a:stretch>
              </a:blipFill>
            </p:spPr>
            <p:txBody>
              <a:bodyPr/>
              <a:lstStyle/>
              <a:p>
                <a:r>
                  <a:rPr lang="zh-CN" altLang="en-US">
                    <a:noFill/>
                  </a:rPr>
                  <a:t> </a:t>
                </a:r>
              </a:p>
            </p:txBody>
          </p:sp>
        </mc:Fallback>
      </mc:AlternateContent>
      <p:sp>
        <p:nvSpPr>
          <p:cNvPr id="26" name="标题 1"/>
          <p:cNvSpPr txBox="1"/>
          <p:nvPr/>
        </p:nvSpPr>
        <p:spPr>
          <a:xfrm>
            <a:off x="298801"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统计学习方法其他分类</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Content Placeholder 15"/>
              <p:cNvSpPr>
                <a:spLocks noGrp="1"/>
              </p:cNvSpPr>
              <p:nvPr>
                <p:ph idx="1"/>
              </p:nvPr>
            </p:nvSpPr>
            <p:spPr>
              <a:xfrm>
                <a:off x="417637" y="2666086"/>
                <a:ext cx="8147244" cy="4055390"/>
              </a:xfrm>
            </p:spPr>
            <p:txBody>
              <a:bodyPr>
                <a:normAutofit/>
              </a:bodyPr>
              <a:lstStyle/>
              <a:p>
                <a:pPr>
                  <a:lnSpc>
                    <a:spcPct val="110000"/>
                  </a:lnSpc>
                </a:pPr>
                <a:r>
                  <a:rPr lang="ja-JP" altLang="en-GB" dirty="0">
                    <a:ea typeface="等线" panose="02010600030101010101" pitchFamily="2" charset="-122"/>
                  </a:rPr>
                  <a:t>按</a:t>
                </a:r>
                <a:r>
                  <a:rPr lang="ja-JP" altLang="en-US">
                    <a:ea typeface="等线" panose="02010600030101010101" pitchFamily="2" charset="-122"/>
                  </a:rPr>
                  <a:t>技巧分类</a:t>
                </a:r>
                <a:r>
                  <a:rPr lang="en-US" altLang="zh-CN" dirty="0">
                    <a:ea typeface="等线" panose="02010600030101010101" pitchFamily="2" charset="-122"/>
                  </a:rPr>
                  <a:t>:</a:t>
                </a:r>
                <a:endParaRPr lang="en-GB" altLang="zh-CN" dirty="0">
                  <a:ea typeface="等线" panose="02010600030101010101" pitchFamily="2" charset="-122"/>
                </a:endParaRPr>
              </a:p>
              <a:p>
                <a:pPr lvl="1">
                  <a:lnSpc>
                    <a:spcPct val="110000"/>
                  </a:lnSpc>
                </a:pPr>
                <a:r>
                  <a:rPr lang="ja-JP" altLang="en-US">
                    <a:ea typeface="等线" panose="02010600030101010101" pitchFamily="2" charset="-122"/>
                  </a:rPr>
                  <a:t>核方法</a:t>
                </a:r>
                <a:r>
                  <a:rPr lang="en-US" altLang="ja-JP" dirty="0">
                    <a:ea typeface="等线" panose="02010600030101010101" pitchFamily="2" charset="-122"/>
                  </a:rPr>
                  <a:t> </a:t>
                </a:r>
                <a:r>
                  <a:rPr lang="en-US" altLang="zh-CN" dirty="0">
                    <a:ea typeface="等线" panose="02010600030101010101" pitchFamily="2" charset="-122"/>
                  </a:rPr>
                  <a:t>(Kernel</a:t>
                </a:r>
                <a:r>
                  <a:rPr lang="zh-CN" altLang="en-US" dirty="0">
                    <a:ea typeface="等线" panose="02010600030101010101" pitchFamily="2" charset="-122"/>
                  </a:rPr>
                  <a:t> </a:t>
                </a:r>
                <a:r>
                  <a:rPr lang="en-US" altLang="zh-CN" dirty="0">
                    <a:ea typeface="等线" panose="02010600030101010101" pitchFamily="2" charset="-122"/>
                  </a:rPr>
                  <a:t>method)</a:t>
                </a:r>
                <a:endParaRPr lang="en-GB" altLang="zh-CN" dirty="0">
                  <a:ea typeface="等线" panose="02010600030101010101" pitchFamily="2" charset="-122"/>
                </a:endParaRPr>
              </a:p>
              <a:p>
                <a:pPr marL="457200" lvl="1" indent="0">
                  <a:lnSpc>
                    <a:spcPct val="100000"/>
                  </a:lnSpc>
                  <a:buNone/>
                </a:pPr>
                <a:endParaRPr lang="en-US" altLang="ja-JP" sz="1800" dirty="0">
                  <a:ea typeface="等线" panose="02010600030101010101" pitchFamily="2" charset="-122"/>
                </a:endParaRPr>
              </a:p>
              <a:p>
                <a:pPr marL="457200" lvl="1" indent="0">
                  <a:lnSpc>
                    <a:spcPct val="100000"/>
                  </a:lnSpc>
                  <a:buNone/>
                </a:pPr>
                <a:r>
                  <a:rPr lang="ja-JP" altLang="en-US" sz="1900">
                    <a:ea typeface="等线" panose="02010600030101010101" pitchFamily="2" charset="-122"/>
                  </a:rPr>
                  <a:t>使用</a:t>
                </a:r>
                <a:r>
                  <a:rPr lang="ja-JP" altLang="en-US" sz="1900" b="1">
                    <a:solidFill>
                      <a:srgbClr val="C00000"/>
                    </a:solidFill>
                    <a:ea typeface="等线" panose="02010600030101010101" pitchFamily="2" charset="-122"/>
                  </a:rPr>
                  <a:t>核函数</a:t>
                </a:r>
                <a:r>
                  <a:rPr lang="ja-JP" altLang="en-US" sz="1900">
                    <a:ea typeface="等线" panose="02010600030101010101" pitchFamily="2" charset="-122"/>
                  </a:rPr>
                  <a:t>表示和学习非线性模型</a:t>
                </a:r>
                <a:r>
                  <a:rPr lang="en-US" altLang="zh-CN" sz="1900" dirty="0">
                    <a:ea typeface="等线" panose="02010600030101010101" pitchFamily="2" charset="-122"/>
                  </a:rPr>
                  <a:t>, </a:t>
                </a:r>
                <a:r>
                  <a:rPr lang="ja-JP" altLang="en-US" sz="1900">
                    <a:ea typeface="等线" panose="02010600030101010101" pitchFamily="2" charset="-122"/>
                  </a:rPr>
                  <a:t>将线性模型学习方法扩展到非线性模型的学习</a:t>
                </a:r>
                <a:r>
                  <a:rPr lang="en-US" altLang="ja-JP" sz="1900" dirty="0">
                    <a:ea typeface="等线" panose="02010600030101010101" pitchFamily="2" charset="-122"/>
                  </a:rPr>
                  <a:t>.</a:t>
                </a:r>
                <a:endParaRPr lang="en-GB" altLang="ja-JP" sz="1700" dirty="0">
                  <a:ea typeface="等线" panose="02010600030101010101" pitchFamily="2" charset="-122"/>
                </a:endParaRPr>
              </a:p>
              <a:p>
                <a:pPr marL="457200" lvl="1" indent="0">
                  <a:lnSpc>
                    <a:spcPct val="100000"/>
                  </a:lnSpc>
                  <a:buNone/>
                </a:pPr>
                <a:r>
                  <a:rPr lang="ja-JP" altLang="en-US" sz="1900" dirty="0">
                    <a:ea typeface="等线" panose="02010600030101010101" pitchFamily="2" charset="-122"/>
                  </a:rPr>
                  <a:t>不显式地定义输入空间到特征空间</a:t>
                </a:r>
                <a:r>
                  <a:rPr lang="ja-JP" altLang="en-US" sz="1900">
                    <a:ea typeface="等线" panose="02010600030101010101" pitchFamily="2" charset="-122"/>
                  </a:rPr>
                  <a:t>的映射</a:t>
                </a:r>
                <a:r>
                  <a:rPr lang="en-US" altLang="zh-CN" sz="1900" dirty="0">
                    <a:ea typeface="等线" panose="02010600030101010101" pitchFamily="2" charset="-122"/>
                  </a:rPr>
                  <a:t>, </a:t>
                </a:r>
                <a:r>
                  <a:rPr lang="ja-JP" altLang="en-US" sz="1900">
                    <a:ea typeface="等线" panose="02010600030101010101" pitchFamily="2" charset="-122"/>
                  </a:rPr>
                  <a:t>而是直接定义核函数</a:t>
                </a:r>
                <a:r>
                  <a:rPr lang="en-US" altLang="zh-CN" sz="1900" dirty="0">
                    <a:ea typeface="等线" panose="02010600030101010101" pitchFamily="2" charset="-122"/>
                  </a:rPr>
                  <a:t>, </a:t>
                </a:r>
                <a:r>
                  <a:rPr lang="ja-JP" altLang="en-US" sz="1900">
                    <a:ea typeface="等线" panose="02010600030101010101" pitchFamily="2" charset="-122"/>
                  </a:rPr>
                  <a:t>即</a:t>
                </a:r>
                <a:r>
                  <a:rPr lang="ja-JP" altLang="en-US" sz="1900" dirty="0">
                    <a:ea typeface="等线" panose="02010600030101010101" pitchFamily="2" charset="-122"/>
                  </a:rPr>
                  <a:t>映射之后在特征空间的</a:t>
                </a:r>
                <a:r>
                  <a:rPr lang="ja-JP" altLang="en-GB" sz="1900">
                    <a:ea typeface="等线" panose="02010600030101010101" pitchFamily="2" charset="-122"/>
                  </a:rPr>
                  <a:t>内积</a:t>
                </a:r>
                <a:r>
                  <a:rPr lang="en-US" altLang="ja-JP" sz="1900" dirty="0">
                    <a:ea typeface="等线" panose="02010600030101010101" pitchFamily="2" charset="-122"/>
                  </a:rPr>
                  <a:t>.</a:t>
                </a:r>
                <a:endParaRPr lang="en-GB" altLang="zh-CN" sz="1900" dirty="0">
                  <a:ea typeface="等线" panose="02010600030101010101" pitchFamily="2" charset="-122"/>
                </a:endParaRPr>
              </a:p>
              <a:p>
                <a:pPr marL="457200" lvl="1" indent="0">
                  <a:lnSpc>
                    <a:spcPct val="100000"/>
                  </a:lnSpc>
                  <a:buNone/>
                </a:pPr>
                <a:r>
                  <a:rPr lang="ja-JP" altLang="en-GB" sz="1900" dirty="0">
                    <a:ea typeface="等线" panose="02010600030101010101" pitchFamily="2" charset="-122"/>
                  </a:rPr>
                  <a:t>假设</a:t>
                </a:r>
                <a14:m>
                  <m:oMath xmlns:m="http://schemas.openxmlformats.org/officeDocument/2006/math">
                    <m:r>
                      <a:rPr lang="en-US" altLang="ja-JP" sz="1900" i="1" dirty="0" smtClean="0">
                        <a:latin typeface="Cambria Math" panose="02040503050406030204" pitchFamily="18" charset="0"/>
                        <a:ea typeface="等线" panose="02010600030101010101" pitchFamily="2" charset="-122"/>
                      </a:rPr>
                      <m:t>𝑥</m:t>
                    </m:r>
                    <m:r>
                      <a:rPr lang="en-US" altLang="zh-CN" sz="1900" i="1" baseline="-25000" dirty="0" smtClean="0">
                        <a:latin typeface="Cambria Math" panose="02040503050406030204" pitchFamily="18" charset="0"/>
                        <a:ea typeface="等线" panose="02010600030101010101" pitchFamily="2" charset="-122"/>
                      </a:rPr>
                      <m:t>1</m:t>
                    </m:r>
                    <m:r>
                      <m:rPr>
                        <m:nor/>
                      </m:rPr>
                      <a:rPr lang="en-US" altLang="ja-JP" sz="1900" dirty="0">
                        <a:latin typeface="Cambria Math" panose="02040503050406030204" pitchFamily="18" charset="0"/>
                        <a:ea typeface="等线" panose="02010600030101010101" pitchFamily="2" charset="-122"/>
                      </a:rPr>
                      <m:t>,</m:t>
                    </m:r>
                    <m:r>
                      <a:rPr lang="en-US" altLang="ja-JP" sz="1900" b="0" i="1" dirty="0" smtClean="0">
                        <a:latin typeface="Cambria Math" panose="02040503050406030204" pitchFamily="18" charset="0"/>
                        <a:ea typeface="等线" panose="02010600030101010101" pitchFamily="2" charset="-122"/>
                      </a:rPr>
                      <m:t>   </m:t>
                    </m:r>
                    <m:r>
                      <a:rPr lang="en-US" altLang="zh-CN" sz="1900" i="1" dirty="0" smtClean="0">
                        <a:latin typeface="Cambria Math" panose="02040503050406030204" pitchFamily="18" charset="0"/>
                        <a:ea typeface="等线" panose="02010600030101010101" pitchFamily="2" charset="-122"/>
                      </a:rPr>
                      <m:t>𝑥</m:t>
                    </m:r>
                    <m:r>
                      <a:rPr lang="en-US" altLang="zh-CN" sz="1900" i="1" baseline="-25000" dirty="0">
                        <a:latin typeface="Cambria Math" panose="02040503050406030204" pitchFamily="18" charset="0"/>
                        <a:ea typeface="等线" panose="02010600030101010101" pitchFamily="2" charset="-122"/>
                      </a:rPr>
                      <m:t>2</m:t>
                    </m:r>
                  </m:oMath>
                </a14:m>
                <a:r>
                  <a:rPr lang="ja-JP" altLang="en-US" sz="1900" dirty="0">
                    <a:ea typeface="等线" panose="02010600030101010101" pitchFamily="2" charset="-122"/>
                  </a:rPr>
                  <a:t>是输入空间的任意两</a:t>
                </a:r>
                <a:r>
                  <a:rPr lang="ja-JP" altLang="en-US" sz="1900">
                    <a:ea typeface="等线" panose="02010600030101010101" pitchFamily="2" charset="-122"/>
                  </a:rPr>
                  <a:t>个实例</a:t>
                </a:r>
                <a:r>
                  <a:rPr lang="en-US" altLang="ja-JP" sz="1900" dirty="0">
                    <a:ea typeface="等线" panose="02010600030101010101" pitchFamily="2" charset="-122"/>
                  </a:rPr>
                  <a:t>, </a:t>
                </a:r>
                <a:r>
                  <a:rPr lang="ja-JP" altLang="en-US" sz="1900">
                    <a:ea typeface="等线" panose="02010600030101010101" pitchFamily="2" charset="-122"/>
                  </a:rPr>
                  <a:t>内</a:t>
                </a:r>
                <a:r>
                  <a:rPr lang="ja-JP" altLang="en-US" sz="1900" dirty="0">
                    <a:ea typeface="等线" panose="02010600030101010101" pitchFamily="2" charset="-122"/>
                  </a:rPr>
                  <a:t>积为</a:t>
                </a:r>
                <a14:m>
                  <m:oMath xmlns:m="http://schemas.openxmlformats.org/officeDocument/2006/math">
                    <m:d>
                      <m:dPr>
                        <m:begChr m:val="⟨"/>
                        <m:endChr m:val="⟩"/>
                        <m:ctrlPr>
                          <a:rPr lang="en-US" altLang="ja-JP" sz="1900" i="1" smtClean="0">
                            <a:latin typeface="Cambria Math" panose="02040503050406030204" pitchFamily="18" charset="0"/>
                            <a:ea typeface="等线" panose="02010600030101010101" pitchFamily="2" charset="-122"/>
                          </a:rPr>
                        </m:ctrlPr>
                      </m:dPr>
                      <m:e>
                        <m:r>
                          <a:rPr lang="en-US" altLang="zh-CN" sz="1900" i="1" dirty="0">
                            <a:latin typeface="Cambria Math" panose="02040503050406030204" pitchFamily="18" charset="0"/>
                            <a:ea typeface="等线" panose="02010600030101010101" pitchFamily="2" charset="-122"/>
                          </a:rPr>
                          <m:t>𝑥</m:t>
                        </m:r>
                        <m:r>
                          <a:rPr lang="en-US" altLang="zh-CN" sz="1900" i="1" baseline="-25000" dirty="0">
                            <a:latin typeface="Cambria Math" panose="02040503050406030204" pitchFamily="18" charset="0"/>
                            <a:ea typeface="等线" panose="02010600030101010101" pitchFamily="2" charset="-122"/>
                          </a:rPr>
                          <m:t>1</m:t>
                        </m:r>
                        <m:r>
                          <a:rPr lang="en-US" altLang="zh-CN" sz="1900" i="1" dirty="0">
                            <a:latin typeface="Cambria Math" panose="02040503050406030204" pitchFamily="18" charset="0"/>
                            <a:ea typeface="等线" panose="02010600030101010101" pitchFamily="2" charset="-122"/>
                          </a:rPr>
                          <m:t>, </m:t>
                        </m:r>
                        <m:r>
                          <a:rPr lang="en-US" altLang="zh-CN" sz="1900" i="1" dirty="0">
                            <a:latin typeface="Cambria Math" panose="02040503050406030204" pitchFamily="18" charset="0"/>
                            <a:ea typeface="等线" panose="02010600030101010101" pitchFamily="2" charset="-122"/>
                          </a:rPr>
                          <m:t>𝑥</m:t>
                        </m:r>
                        <m:r>
                          <a:rPr lang="en-US" altLang="zh-CN" sz="1900" i="1" baseline="-25000" dirty="0">
                            <a:latin typeface="Cambria Math" panose="02040503050406030204" pitchFamily="18" charset="0"/>
                            <a:ea typeface="等线" panose="02010600030101010101" pitchFamily="2" charset="-122"/>
                          </a:rPr>
                          <m:t>2</m:t>
                        </m:r>
                      </m:e>
                    </m:d>
                  </m:oMath>
                </a14:m>
                <a:r>
                  <a:rPr lang="en-US" altLang="zh-CN" sz="1900" dirty="0">
                    <a:ea typeface="等线" panose="02010600030101010101" pitchFamily="2" charset="-122"/>
                  </a:rPr>
                  <a:t>, </a:t>
                </a:r>
                <a:r>
                  <a:rPr lang="ja-JP" altLang="en-US" sz="1900" dirty="0">
                    <a:ea typeface="等线" panose="02010600030101010101" pitchFamily="2" charset="-122"/>
                  </a:rPr>
                  <a:t>输入空间到特征空间的映射为</a:t>
                </a:r>
                <a14:m>
                  <m:oMath xmlns:m="http://schemas.openxmlformats.org/officeDocument/2006/math">
                    <m:r>
                      <a:rPr lang="en-US" altLang="ja-JP" sz="1900" i="1" dirty="0" smtClean="0">
                        <a:latin typeface="Cambria Math" panose="02040503050406030204" pitchFamily="18" charset="0"/>
                        <a:ea typeface="等线" panose="02010600030101010101" pitchFamily="2" charset="-122"/>
                      </a:rPr>
                      <m:t>𝜑</m:t>
                    </m:r>
                  </m:oMath>
                </a14:m>
                <a:r>
                  <a:rPr lang="en-US" altLang="ja-JP" sz="1900" dirty="0">
                    <a:ea typeface="等线" panose="02010600030101010101" pitchFamily="2" charset="-122"/>
                  </a:rPr>
                  <a:t>. </a:t>
                </a:r>
                <a:r>
                  <a:rPr lang="ja-JP" altLang="en-GB" sz="1900">
                    <a:ea typeface="等线" panose="02010600030101010101" pitchFamily="2" charset="-122"/>
                  </a:rPr>
                  <a:t>核</a:t>
                </a:r>
                <a:r>
                  <a:rPr lang="ja-JP" altLang="en-GB" sz="1900" dirty="0">
                    <a:ea typeface="等线" panose="02010600030101010101" pitchFamily="2" charset="-122"/>
                  </a:rPr>
                  <a:t>方法</a:t>
                </a:r>
                <a:r>
                  <a:rPr lang="ja-JP" altLang="en-US" sz="1900" dirty="0">
                    <a:ea typeface="等线" panose="02010600030101010101" pitchFamily="2" charset="-122"/>
                  </a:rPr>
                  <a:t>在输入空间中定义核函数</a:t>
                </a:r>
                <a:r>
                  <a:rPr lang="en-US" altLang="ja-JP" sz="1900" dirty="0">
                    <a:ea typeface="等线" panose="02010600030101010101" pitchFamily="2" charset="-122"/>
                  </a:rPr>
                  <a:t> </a:t>
                </a:r>
                <a14:m>
                  <m:oMath xmlns:m="http://schemas.openxmlformats.org/officeDocument/2006/math">
                    <m:r>
                      <a:rPr lang="en-US" altLang="zh-CN" sz="1900" i="1" dirty="0" smtClean="0">
                        <a:latin typeface="Cambria Math" panose="02040503050406030204" pitchFamily="18" charset="0"/>
                        <a:ea typeface="等线" panose="02010600030101010101" pitchFamily="2" charset="-122"/>
                      </a:rPr>
                      <m:t>𝐾</m:t>
                    </m:r>
                    <m:r>
                      <a:rPr lang="en-US" altLang="zh-CN" sz="1900" i="1" dirty="0" smtClean="0">
                        <a:latin typeface="Cambria Math" panose="02040503050406030204" pitchFamily="18" charset="0"/>
                        <a:ea typeface="等线" panose="02010600030101010101" pitchFamily="2" charset="-122"/>
                      </a:rPr>
                      <m:t>(</m:t>
                    </m:r>
                    <m:r>
                      <a:rPr lang="en-US" altLang="zh-CN" sz="1900" i="1" dirty="0" smtClean="0">
                        <a:latin typeface="Cambria Math" panose="02040503050406030204" pitchFamily="18" charset="0"/>
                        <a:ea typeface="等线" panose="02010600030101010101" pitchFamily="2" charset="-122"/>
                      </a:rPr>
                      <m:t>𝑥</m:t>
                    </m:r>
                    <m:r>
                      <a:rPr lang="en-US" altLang="zh-CN" sz="1900" i="1" baseline="-25000" dirty="0">
                        <a:latin typeface="Cambria Math" panose="02040503050406030204" pitchFamily="18" charset="0"/>
                        <a:ea typeface="等线" panose="02010600030101010101" pitchFamily="2" charset="-122"/>
                      </a:rPr>
                      <m:t>1</m:t>
                    </m:r>
                    <m:r>
                      <a:rPr lang="en-US" altLang="zh-CN" sz="1900" i="1" dirty="0">
                        <a:latin typeface="Cambria Math" panose="02040503050406030204" pitchFamily="18" charset="0"/>
                        <a:ea typeface="等线" panose="02010600030101010101" pitchFamily="2" charset="-122"/>
                      </a:rPr>
                      <m:t>, </m:t>
                    </m:r>
                    <m:r>
                      <a:rPr lang="en-US" altLang="zh-CN" sz="1900" i="1" dirty="0">
                        <a:latin typeface="Cambria Math" panose="02040503050406030204" pitchFamily="18" charset="0"/>
                        <a:ea typeface="等线" panose="02010600030101010101" pitchFamily="2" charset="-122"/>
                      </a:rPr>
                      <m:t>𝑥</m:t>
                    </m:r>
                    <m:r>
                      <a:rPr lang="en-US" altLang="zh-CN" sz="1900" i="1" baseline="-25000" dirty="0">
                        <a:latin typeface="Cambria Math" panose="02040503050406030204" pitchFamily="18" charset="0"/>
                        <a:ea typeface="等线" panose="02010600030101010101" pitchFamily="2" charset="-122"/>
                      </a:rPr>
                      <m:t>2</m:t>
                    </m:r>
                    <m:r>
                      <a:rPr lang="en-US" altLang="zh-CN" sz="1900" i="1" dirty="0">
                        <a:latin typeface="Cambria Math" panose="02040503050406030204" pitchFamily="18" charset="0"/>
                        <a:ea typeface="等线" panose="02010600030101010101" pitchFamily="2" charset="-122"/>
                      </a:rPr>
                      <m:t>)</m:t>
                    </m:r>
                  </m:oMath>
                </a14:m>
                <a:r>
                  <a:rPr lang="en-US" altLang="zh-CN" sz="1900" dirty="0">
                    <a:ea typeface="等线" panose="02010600030101010101" pitchFamily="2" charset="-122"/>
                  </a:rPr>
                  <a:t>, </a:t>
                </a:r>
                <a:r>
                  <a:rPr lang="ja-JP" altLang="en-GB" sz="1900" dirty="0">
                    <a:ea typeface="等线" panose="02010600030101010101" pitchFamily="2" charset="-122"/>
                  </a:rPr>
                  <a:t>使其满足</a:t>
                </a:r>
                <a:r>
                  <a:rPr lang="zh-CN" altLang="en-US" sz="1900" dirty="0">
                    <a:ea typeface="等线" panose="02010600030101010101" pitchFamily="2" charset="-122"/>
                  </a:rPr>
                  <a:t> </a:t>
                </a:r>
                <a14:m>
                  <m:oMath xmlns:m="http://schemas.openxmlformats.org/officeDocument/2006/math">
                    <m:r>
                      <a:rPr lang="en-US" altLang="zh-CN" sz="1900" i="1" dirty="0" smtClean="0">
                        <a:latin typeface="Cambria Math" panose="02040503050406030204" pitchFamily="18" charset="0"/>
                        <a:ea typeface="等线" panose="02010600030101010101" pitchFamily="2" charset="-122"/>
                      </a:rPr>
                      <m:t>𝐾</m:t>
                    </m:r>
                    <m:r>
                      <a:rPr lang="en-US" altLang="zh-CN" sz="1900" i="1" dirty="0" smtClean="0">
                        <a:latin typeface="Cambria Math" panose="02040503050406030204" pitchFamily="18" charset="0"/>
                        <a:ea typeface="等线" panose="02010600030101010101" pitchFamily="2" charset="-122"/>
                      </a:rPr>
                      <m:t>(</m:t>
                    </m:r>
                    <m:r>
                      <a:rPr lang="en-US" altLang="zh-CN" sz="1900" i="1" dirty="0" smtClean="0">
                        <a:latin typeface="Cambria Math" panose="02040503050406030204" pitchFamily="18" charset="0"/>
                        <a:ea typeface="等线" panose="02010600030101010101" pitchFamily="2" charset="-122"/>
                      </a:rPr>
                      <m:t>𝑥</m:t>
                    </m:r>
                    <m:r>
                      <a:rPr lang="en-US" altLang="zh-CN" sz="1900" i="1" baseline="-25000" dirty="0">
                        <a:latin typeface="Cambria Math" panose="02040503050406030204" pitchFamily="18" charset="0"/>
                        <a:ea typeface="等线" panose="02010600030101010101" pitchFamily="2" charset="-122"/>
                      </a:rPr>
                      <m:t>1</m:t>
                    </m:r>
                    <m:r>
                      <a:rPr lang="en-US" altLang="zh-CN" sz="1900" i="1" dirty="0">
                        <a:latin typeface="Cambria Math" panose="02040503050406030204" pitchFamily="18" charset="0"/>
                        <a:ea typeface="等线" panose="02010600030101010101" pitchFamily="2" charset="-122"/>
                      </a:rPr>
                      <m:t>, </m:t>
                    </m:r>
                    <m:r>
                      <a:rPr lang="en-US" altLang="zh-CN" sz="1900" i="1" dirty="0">
                        <a:latin typeface="Cambria Math" panose="02040503050406030204" pitchFamily="18" charset="0"/>
                        <a:ea typeface="等线" panose="02010600030101010101" pitchFamily="2" charset="-122"/>
                      </a:rPr>
                      <m:t>𝑥</m:t>
                    </m:r>
                    <m:r>
                      <a:rPr lang="en-US" altLang="zh-CN" sz="1900" i="1" baseline="-25000" dirty="0">
                        <a:latin typeface="Cambria Math" panose="02040503050406030204" pitchFamily="18" charset="0"/>
                        <a:ea typeface="等线" panose="02010600030101010101" pitchFamily="2" charset="-122"/>
                      </a:rPr>
                      <m:t>2</m:t>
                    </m:r>
                    <m:r>
                      <a:rPr lang="en-US" altLang="zh-CN" sz="1900" i="1" dirty="0">
                        <a:latin typeface="Cambria Math" panose="02040503050406030204" pitchFamily="18" charset="0"/>
                        <a:ea typeface="等线" panose="02010600030101010101" pitchFamily="2" charset="-122"/>
                      </a:rPr>
                      <m:t>)</m:t>
                    </m:r>
                    <m:r>
                      <a:rPr lang="zh-CN" altLang="en-US" sz="1900" i="1" dirty="0">
                        <a:latin typeface="Cambria Math" panose="02040503050406030204" pitchFamily="18" charset="0"/>
                        <a:ea typeface="等线" panose="02010600030101010101" pitchFamily="2" charset="-122"/>
                      </a:rPr>
                      <m:t> </m:t>
                    </m:r>
                    <m:r>
                      <a:rPr lang="en-US" altLang="zh-CN" sz="1900" i="1" dirty="0">
                        <a:latin typeface="Cambria Math" panose="02040503050406030204" pitchFamily="18" charset="0"/>
                        <a:ea typeface="等线" panose="02010600030101010101" pitchFamily="2" charset="-122"/>
                      </a:rPr>
                      <m:t>=</m:t>
                    </m:r>
                    <m:d>
                      <m:dPr>
                        <m:begChr m:val="⟨"/>
                        <m:endChr m:val="⟩"/>
                        <m:ctrlPr>
                          <a:rPr lang="en-US" altLang="zh-CN" sz="1900" i="1" dirty="0" smtClean="0">
                            <a:latin typeface="Cambria Math" panose="02040503050406030204" pitchFamily="18" charset="0"/>
                            <a:ea typeface="等线" panose="02010600030101010101" pitchFamily="2" charset="-122"/>
                          </a:rPr>
                        </m:ctrlPr>
                      </m:dPr>
                      <m:e>
                        <m:r>
                          <a:rPr lang="en-US" altLang="ja-JP" sz="1900" i="1" dirty="0">
                            <a:latin typeface="Cambria Math" panose="02040503050406030204" pitchFamily="18" charset="0"/>
                            <a:ea typeface="等线" panose="02010600030101010101" pitchFamily="2" charset="-122"/>
                          </a:rPr>
                          <m:t>𝜑</m:t>
                        </m:r>
                        <m:r>
                          <a:rPr lang="en-US" altLang="ja-JP" sz="1900" i="1" dirty="0">
                            <a:latin typeface="Cambria Math" panose="02040503050406030204" pitchFamily="18" charset="0"/>
                            <a:ea typeface="等线" panose="02010600030101010101" pitchFamily="2" charset="-122"/>
                          </a:rPr>
                          <m:t>(</m:t>
                        </m:r>
                        <m:r>
                          <a:rPr lang="en-US" altLang="zh-CN" sz="1900" i="1" dirty="0">
                            <a:latin typeface="Cambria Math" panose="02040503050406030204" pitchFamily="18" charset="0"/>
                            <a:ea typeface="等线" panose="02010600030101010101" pitchFamily="2" charset="-122"/>
                          </a:rPr>
                          <m:t>𝑥</m:t>
                        </m:r>
                        <m:r>
                          <a:rPr lang="en-US" altLang="zh-CN" sz="1900" i="1" baseline="-25000" dirty="0">
                            <a:latin typeface="Cambria Math" panose="02040503050406030204" pitchFamily="18" charset="0"/>
                            <a:ea typeface="等线" panose="02010600030101010101" pitchFamily="2" charset="-122"/>
                          </a:rPr>
                          <m:t>1</m:t>
                        </m:r>
                        <m:r>
                          <a:rPr lang="en-US" altLang="ja-JP" sz="1900" i="1" dirty="0">
                            <a:latin typeface="Cambria Math" panose="02040503050406030204" pitchFamily="18" charset="0"/>
                            <a:ea typeface="等线" panose="02010600030101010101" pitchFamily="2" charset="-122"/>
                          </a:rPr>
                          <m:t>), </m:t>
                        </m:r>
                        <m:r>
                          <a:rPr lang="en-US" altLang="ja-JP" sz="1900" i="1" dirty="0">
                            <a:latin typeface="Cambria Math" panose="02040503050406030204" pitchFamily="18" charset="0"/>
                            <a:ea typeface="等线" panose="02010600030101010101" pitchFamily="2" charset="-122"/>
                          </a:rPr>
                          <m:t>𝜑</m:t>
                        </m:r>
                        <m:r>
                          <a:rPr lang="en-US" altLang="ja-JP" sz="1900" i="1" dirty="0">
                            <a:latin typeface="Cambria Math" panose="02040503050406030204" pitchFamily="18" charset="0"/>
                            <a:ea typeface="等线" panose="02010600030101010101" pitchFamily="2" charset="-122"/>
                          </a:rPr>
                          <m:t>(</m:t>
                        </m:r>
                        <m:r>
                          <a:rPr lang="en-US" altLang="zh-CN" sz="1900" i="1" dirty="0">
                            <a:latin typeface="Cambria Math" panose="02040503050406030204" pitchFamily="18" charset="0"/>
                            <a:ea typeface="等线" panose="02010600030101010101" pitchFamily="2" charset="-122"/>
                          </a:rPr>
                          <m:t>𝑥</m:t>
                        </m:r>
                        <m:r>
                          <a:rPr lang="en-US" altLang="zh-CN" sz="1900" i="1" baseline="-25000" dirty="0">
                            <a:latin typeface="Cambria Math" panose="02040503050406030204" pitchFamily="18" charset="0"/>
                            <a:ea typeface="等线" panose="02010600030101010101" pitchFamily="2" charset="-122"/>
                          </a:rPr>
                          <m:t>2</m:t>
                        </m:r>
                        <m:r>
                          <a:rPr lang="en-US" altLang="ja-JP" sz="1900" i="1" dirty="0">
                            <a:latin typeface="Cambria Math" panose="02040503050406030204" pitchFamily="18" charset="0"/>
                            <a:ea typeface="等线" panose="02010600030101010101" pitchFamily="2" charset="-122"/>
                          </a:rPr>
                          <m:t>)</m:t>
                        </m:r>
                      </m:e>
                    </m:d>
                  </m:oMath>
                </a14:m>
                <a:endParaRPr lang="en-US" altLang="ja-JP" sz="1900" dirty="0">
                  <a:ea typeface="等线" panose="02010600030101010101" pitchFamily="2" charset="-122"/>
                </a:endParaRPr>
              </a:p>
            </p:txBody>
          </p:sp>
        </mc:Choice>
        <mc:Fallback>
          <p:sp>
            <p:nvSpPr>
              <p:cNvPr id="14" name="Content Placeholder 15"/>
              <p:cNvSpPr>
                <a:spLocks noRot="1" noChangeAspect="1" noMove="1" noResize="1" noEditPoints="1" noAdjustHandles="1" noChangeArrowheads="1" noChangeShapeType="1" noTextEdit="1"/>
              </p:cNvSpPr>
              <p:nvPr>
                <p:ph idx="1"/>
              </p:nvPr>
            </p:nvSpPr>
            <p:spPr>
              <a:xfrm>
                <a:off x="417637" y="2666086"/>
                <a:ext cx="8147244" cy="4055390"/>
              </a:xfrm>
              <a:blipFill rotWithShape="1">
                <a:blip r:embed="rId1"/>
                <a:stretch>
                  <a:fillRect l="-5" t="-9"/>
                </a:stretch>
              </a:blipFill>
            </p:spPr>
            <p:txBody>
              <a:bodyPr/>
              <a:lstStyle/>
              <a:p>
                <a:r>
                  <a:rPr lang="zh-CN" altLang="en-US">
                    <a:noFill/>
                  </a:rPr>
                  <a:t> </a:t>
                </a:r>
              </a:p>
            </p:txBody>
          </p:sp>
        </mc:Fallback>
      </mc:AlternateContent>
      <p:sp>
        <p:nvSpPr>
          <p:cNvPr id="5"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p:sp>
        <p:nvSpPr>
          <p:cNvPr id="6" name="标题 1"/>
          <p:cNvSpPr txBox="1"/>
          <p:nvPr/>
        </p:nvSpPr>
        <p:spPr>
          <a:xfrm>
            <a:off x="298801" y="1911372"/>
            <a:ext cx="6172200" cy="857250"/>
          </a:xfrm>
          <a:prstGeom prst="rect">
            <a:avLst/>
          </a:prstGeom>
        </p:spPr>
        <p:txBody>
          <a:bodyPr vert="horz" lIns="68580" tIns="34290" rIns="68580" bIns="34290" rtlCol="0" anchor="ctr">
            <a:normAutofit/>
          </a:bodyPr>
          <a:lstStyle>
            <a:defPPr>
              <a:defRPr lang="en-US"/>
            </a:defPPr>
            <a:lvl1pPr defTabSz="914400">
              <a:lnSpc>
                <a:spcPct val="90000"/>
              </a:lnSpc>
              <a:spcBef>
                <a:spcPct val="0"/>
              </a:spcBef>
              <a:buNone/>
              <a:defRPr sz="3200" b="1">
                <a:solidFill>
                  <a:schemeClr val="accent1">
                    <a:lumMod val="50000"/>
                  </a:schemeClr>
                </a:solidFill>
                <a:latin typeface="+mn-ea"/>
                <a:cs typeface="+mj-cs"/>
              </a:defRPr>
            </a:lvl1pPr>
          </a:lstStyle>
          <a:p>
            <a:r>
              <a:rPr lang="zh-CN" altLang="en-US"/>
              <a:t>统计学习方法其他分类</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298800" y="2785997"/>
            <a:ext cx="7047400" cy="3775362"/>
          </a:xfrm>
        </p:spPr>
        <p:txBody>
          <a:bodyPr>
            <a:normAutofit fontScale="77500" lnSpcReduction="20000"/>
          </a:bodyPr>
          <a:lstStyle/>
          <a:p>
            <a:r>
              <a:rPr lang="zh-CN" altLang="en-US" b="1" dirty="0">
                <a:solidFill>
                  <a:srgbClr val="C00000"/>
                </a:solidFill>
              </a:rPr>
              <a:t>训练集 </a:t>
            </a:r>
            <a:r>
              <a:rPr lang="en-US" altLang="zh-CN" b="1" dirty="0">
                <a:solidFill>
                  <a:srgbClr val="C00000"/>
                </a:solidFill>
              </a:rPr>
              <a:t>training set</a:t>
            </a:r>
            <a:r>
              <a:rPr lang="en-US" altLang="zh-CN" dirty="0"/>
              <a:t>: </a:t>
            </a:r>
            <a:r>
              <a:rPr lang="zh-CN" altLang="en-US" dirty="0"/>
              <a:t> 用于训练模型</a:t>
            </a:r>
            <a:r>
              <a:rPr lang="en-US" altLang="zh-CN" dirty="0"/>
              <a:t>	</a:t>
            </a:r>
            <a:endParaRPr lang="en-US" altLang="zh-CN" dirty="0"/>
          </a:p>
          <a:p>
            <a:r>
              <a:rPr lang="zh-CN" altLang="en-US" b="1" dirty="0">
                <a:solidFill>
                  <a:srgbClr val="C00000"/>
                </a:solidFill>
              </a:rPr>
              <a:t>测试集 </a:t>
            </a:r>
            <a:r>
              <a:rPr lang="en-US" altLang="zh-CN" b="1" dirty="0">
                <a:solidFill>
                  <a:srgbClr val="C00000"/>
                </a:solidFill>
              </a:rPr>
              <a:t>test  set</a:t>
            </a:r>
            <a:r>
              <a:rPr lang="en-US" altLang="zh-CN" dirty="0"/>
              <a:t>:</a:t>
            </a:r>
            <a:r>
              <a:rPr lang="zh-CN" altLang="en-US" dirty="0">
                <a:solidFill>
                  <a:srgbClr val="C00000"/>
                </a:solidFill>
              </a:rPr>
              <a:t>  </a:t>
            </a:r>
            <a:r>
              <a:rPr lang="en-GB" altLang="zh-CN" dirty="0">
                <a:solidFill>
                  <a:srgbClr val="C00000"/>
                </a:solidFill>
              </a:rPr>
              <a:t>      </a:t>
            </a:r>
            <a:r>
              <a:rPr lang="zh-CN" altLang="en-US" dirty="0"/>
              <a:t>用于模型评估</a:t>
            </a:r>
            <a:endParaRPr lang="en-US" altLang="zh-CN" dirty="0"/>
          </a:p>
          <a:p>
            <a:pPr>
              <a:lnSpc>
                <a:spcPct val="100000"/>
              </a:lnSpc>
            </a:pPr>
            <a:endParaRPr lang="en-US" altLang="zh-CN" dirty="0"/>
          </a:p>
          <a:p>
            <a:pPr>
              <a:lnSpc>
                <a:spcPct val="170000"/>
              </a:lnSpc>
            </a:pPr>
            <a:r>
              <a:rPr lang="zh-CN" altLang="en-US" b="1" dirty="0">
                <a:solidFill>
                  <a:srgbClr val="C00000"/>
                </a:solidFill>
              </a:rPr>
              <a:t>训练误差</a:t>
            </a:r>
            <a:r>
              <a:rPr lang="en-US" altLang="zh-CN" dirty="0"/>
              <a:t>, </a:t>
            </a:r>
            <a:r>
              <a:rPr lang="zh-CN" altLang="en-US" dirty="0"/>
              <a:t>训练数据集的平均损失</a:t>
            </a:r>
            <a:r>
              <a:rPr lang="en-US" altLang="zh-CN" dirty="0"/>
              <a:t>:</a:t>
            </a:r>
            <a:endParaRPr lang="en-US" altLang="zh-CN" dirty="0"/>
          </a:p>
          <a:p>
            <a:pPr>
              <a:lnSpc>
                <a:spcPct val="170000"/>
              </a:lnSpc>
            </a:pPr>
            <a:r>
              <a:rPr lang="zh-CN" altLang="en-US" b="1" dirty="0">
                <a:solidFill>
                  <a:srgbClr val="C00000"/>
                </a:solidFill>
              </a:rPr>
              <a:t>测试误差</a:t>
            </a:r>
            <a:r>
              <a:rPr lang="en-US" altLang="zh-CN" dirty="0"/>
              <a:t>, </a:t>
            </a:r>
            <a:r>
              <a:rPr lang="zh-CN" altLang="en-US" dirty="0"/>
              <a:t>测试数据集的平均损失</a:t>
            </a:r>
            <a:r>
              <a:rPr lang="en-US" altLang="zh-CN" dirty="0"/>
              <a:t>:</a:t>
            </a:r>
            <a:endParaRPr lang="en-US" altLang="zh-CN" dirty="0"/>
          </a:p>
          <a:p>
            <a:pPr>
              <a:lnSpc>
                <a:spcPct val="170000"/>
              </a:lnSpc>
            </a:pPr>
            <a:r>
              <a:rPr lang="zh-CN" altLang="en-US" dirty="0"/>
              <a:t>损失函数是</a:t>
            </a:r>
            <a:r>
              <a:rPr lang="en-US" altLang="zh-CN" dirty="0"/>
              <a:t>0-1 </a:t>
            </a:r>
            <a:r>
              <a:rPr lang="zh-CN" altLang="en-US" dirty="0"/>
              <a:t>损失时</a:t>
            </a:r>
            <a:r>
              <a:rPr lang="en-US" altLang="zh-CN" dirty="0"/>
              <a:t>:</a:t>
            </a:r>
            <a:endParaRPr lang="en-US" altLang="zh-CN" dirty="0"/>
          </a:p>
          <a:p>
            <a:pPr>
              <a:lnSpc>
                <a:spcPct val="170000"/>
              </a:lnSpc>
            </a:pPr>
            <a:r>
              <a:rPr lang="zh-CN" altLang="en-US" dirty="0"/>
              <a:t>测试数据集的准确率</a:t>
            </a:r>
            <a:r>
              <a:rPr lang="en-US" altLang="zh-CN" dirty="0"/>
              <a:t>:</a:t>
            </a:r>
            <a:endParaRPr lang="zh-CN" altLang="en-US" dirty="0"/>
          </a:p>
        </p:txBody>
      </p:sp>
      <p:sp>
        <p:nvSpPr>
          <p:cNvPr id="8"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2" name="文本框 1"/>
              <p:cNvSpPr txBox="1"/>
              <p:nvPr/>
            </p:nvSpPr>
            <p:spPr>
              <a:xfrm>
                <a:off x="5304746" y="4006926"/>
                <a:ext cx="3638532" cy="526939"/>
              </a:xfrm>
              <a:prstGeom prst="rect">
                <a:avLst/>
              </a:prstGeom>
              <a:noFill/>
            </p:spPr>
            <p:txBody>
              <a:bodyPr wrap="squar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𝑒𝑚𝑝</m:t>
                        </m:r>
                      </m:sub>
                    </m:sSub>
                    <m:r>
                      <a:rPr lang="en-US" altLang="zh-CN" sz="2000" b="0" i="1" smtClean="0">
                        <a:latin typeface="Cambria Math" panose="02040503050406030204" pitchFamily="18" charset="0"/>
                      </a:rPr>
                      <m:t>(</m:t>
                    </m:r>
                    <m:acc>
                      <m:accPr>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𝑓</m:t>
                        </m:r>
                      </m:e>
                    </m:ac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e>
                    </m:nary>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acc>
                      <m:accPr>
                        <m:ctrlPr>
                          <a:rPr lang="en-US" altLang="zh-CN" sz="2000" i="1">
                            <a:latin typeface="Cambria Math" panose="02040503050406030204" pitchFamily="18" charset="0"/>
                          </a:rPr>
                        </m:ctrlPr>
                      </m:accPr>
                      <m:e>
                        <m:r>
                          <a:rPr lang="en-US" altLang="zh-CN" sz="2000" i="1">
                            <a:latin typeface="Cambria Math" panose="02040503050406030204" pitchFamily="18" charset="0"/>
                          </a:rPr>
                          <m:t>𝑓</m:t>
                        </m:r>
                      </m:e>
                    </m:acc>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oMath>
                </a14:m>
                <a:endParaRPr lang="zh-CN" altLang="en-US" sz="2000" dirty="0"/>
              </a:p>
            </p:txBody>
          </p:sp>
        </mc:Choice>
        <mc:Fallback>
          <p:sp>
            <p:nvSpPr>
              <p:cNvPr id="2" name="文本框 1"/>
              <p:cNvSpPr txBox="1">
                <a:spLocks noRot="1" noChangeAspect="1" noMove="1" noResize="1" noEditPoints="1" noAdjustHandles="1" noChangeArrowheads="1" noChangeShapeType="1" noTextEdit="1"/>
              </p:cNvSpPr>
              <p:nvPr/>
            </p:nvSpPr>
            <p:spPr>
              <a:xfrm>
                <a:off x="5304746" y="4006926"/>
                <a:ext cx="3638532" cy="526939"/>
              </a:xfrm>
              <a:prstGeom prst="rect">
                <a:avLst/>
              </a:prstGeom>
              <a:blipFill rotWithShape="1">
                <a:blip r:embed="rId1"/>
                <a:stretch>
                  <a:fillRect l="-16" t="-14" r="16" b="1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304746" y="4613234"/>
                <a:ext cx="3502094" cy="526939"/>
              </a:xfrm>
              <a:prstGeom prst="rect">
                <a:avLst/>
              </a:prstGeom>
              <a:noFill/>
            </p:spPr>
            <p:txBody>
              <a:bodyPr wrap="squar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𝑡𝑒𝑠𝑡</m:t>
                        </m:r>
                      </m:sub>
                    </m:sSub>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𝑁</m:t>
                            </m:r>
                          </m:e>
                          <m:sup>
                            <m:r>
                              <a:rPr lang="en-US" altLang="zh-CN" sz="2000" b="0" i="1" smtClean="0">
                                <a:latin typeface="Cambria Math" panose="02040503050406030204" pitchFamily="18" charset="0"/>
                              </a:rPr>
                              <m:t>′</m:t>
                            </m:r>
                          </m:sup>
                        </m:sSup>
                      </m:den>
                    </m:f>
                  </m:oMath>
                </a14:m>
                <a:r>
                  <a:rPr lang="en-US" altLang="zh-CN" sz="2000" dirty="0"/>
                  <a:t> </a:t>
                </a:r>
                <a14:m>
                  <m:oMath xmlns:m="http://schemas.openxmlformats.org/officeDocument/2006/math">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1</m:t>
                        </m:r>
                      </m:sub>
                      <m: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𝑁</m:t>
                            </m:r>
                          </m:e>
                          <m:sup>
                            <m:r>
                              <a:rPr lang="en-US" altLang="zh-CN" sz="2000" i="1">
                                <a:latin typeface="Cambria Math" panose="02040503050406030204" pitchFamily="18" charset="0"/>
                              </a:rPr>
                              <m:t>′</m:t>
                            </m:r>
                          </m:sup>
                        </m:sSup>
                      </m:sup>
                      <m:e>
                        <m:r>
                          <a:rPr lang="en-US" altLang="zh-CN" sz="2000" i="1">
                            <a:latin typeface="Cambria Math" panose="02040503050406030204" pitchFamily="18" charset="0"/>
                          </a:rPr>
                          <m:t>𝐿</m:t>
                        </m:r>
                        <m:r>
                          <a:rPr lang="en-US" altLang="zh-CN" sz="2000" i="1">
                            <a:latin typeface="Cambria Math" panose="02040503050406030204" pitchFamily="18" charset="0"/>
                          </a:rPr>
                          <m:t>(</m:t>
                        </m:r>
                      </m:e>
                    </m:nary>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i="1">
                        <a:latin typeface="Cambria Math" panose="02040503050406030204" pitchFamily="18" charset="0"/>
                      </a:rPr>
                      <m:t>,</m:t>
                    </m:r>
                    <m:acc>
                      <m:accPr>
                        <m:ctrlPr>
                          <a:rPr lang="en-US" altLang="zh-CN" sz="2000" i="1">
                            <a:latin typeface="Cambria Math" panose="02040503050406030204" pitchFamily="18" charset="0"/>
                          </a:rPr>
                        </m:ctrlPr>
                      </m:accPr>
                      <m:e>
                        <m:r>
                          <a:rPr lang="en-US" altLang="zh-CN" sz="2000" i="1">
                            <a:latin typeface="Cambria Math" panose="02040503050406030204" pitchFamily="18" charset="0"/>
                          </a:rPr>
                          <m:t>𝑓</m:t>
                        </m:r>
                      </m:e>
                    </m:acc>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oMath>
                </a14:m>
                <a:endParaRPr lang="zh-CN" altLang="en-US" sz="2000" dirty="0"/>
              </a:p>
            </p:txBody>
          </p:sp>
        </mc:Choice>
        <mc:Fallback>
          <p:sp>
            <p:nvSpPr>
              <p:cNvPr id="4" name="文本框 3"/>
              <p:cNvSpPr txBox="1">
                <a:spLocks noRot="1" noChangeAspect="1" noMove="1" noResize="1" noEditPoints="1" noAdjustHandles="1" noChangeArrowheads="1" noChangeShapeType="1" noTextEdit="1"/>
              </p:cNvSpPr>
              <p:nvPr/>
            </p:nvSpPr>
            <p:spPr>
              <a:xfrm>
                <a:off x="5304746" y="4613234"/>
                <a:ext cx="3502094" cy="526939"/>
              </a:xfrm>
              <a:prstGeom prst="rect">
                <a:avLst/>
              </a:prstGeom>
              <a:blipFill rotWithShape="1">
                <a:blip r:embed="rId2"/>
                <a:stretch>
                  <a:fillRect l="-17" t="-113" r="1" b="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5304746" y="5282114"/>
                <a:ext cx="3360266" cy="526939"/>
              </a:xfrm>
              <a:prstGeom prst="rect">
                <a:avLst/>
              </a:prstGeom>
              <a:noFill/>
            </p:spPr>
            <p:txBody>
              <a:bodyPr wrap="squar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𝑒</m:t>
                        </m:r>
                      </m:e>
                      <m:sub>
                        <m:r>
                          <a:rPr lang="en-US" altLang="zh-CN" sz="2000" b="0" i="1" smtClean="0">
                            <a:latin typeface="Cambria Math" panose="02040503050406030204" pitchFamily="18" charset="0"/>
                          </a:rPr>
                          <m:t>𝑡𝑒𝑠𝑡</m:t>
                        </m:r>
                      </m:sub>
                    </m:sSub>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𝑁</m:t>
                            </m:r>
                          </m:e>
                          <m:sup>
                            <m:r>
                              <a:rPr lang="en-US" altLang="zh-CN" sz="2000" b="0" i="1" smtClean="0">
                                <a:latin typeface="Cambria Math" panose="02040503050406030204" pitchFamily="18" charset="0"/>
                              </a:rPr>
                              <m:t>′</m:t>
                            </m:r>
                          </m:sup>
                        </m:sSup>
                      </m:den>
                    </m:f>
                  </m:oMath>
                </a14:m>
                <a:r>
                  <a:rPr lang="en-US" altLang="zh-CN" sz="2000" dirty="0"/>
                  <a:t> </a:t>
                </a:r>
                <a14:m>
                  <m:oMath xmlns:m="http://schemas.openxmlformats.org/officeDocument/2006/math">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1</m:t>
                        </m:r>
                      </m:sub>
                      <m: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𝑁</m:t>
                            </m:r>
                          </m:e>
                          <m:sup>
                            <m:r>
                              <a:rPr lang="en-US" altLang="zh-CN" sz="2000" i="1">
                                <a:latin typeface="Cambria Math" panose="02040503050406030204" pitchFamily="18" charset="0"/>
                              </a:rPr>
                              <m:t>′</m:t>
                            </m:r>
                          </m:sup>
                        </m:sSup>
                      </m:sup>
                      <m:e>
                        <m:r>
                          <a:rPr lang="en-US" altLang="zh-CN" sz="2000" b="0" i="1" smtClean="0">
                            <a:latin typeface="Cambria Math" panose="02040503050406030204" pitchFamily="18" charset="0"/>
                          </a:rPr>
                          <m:t>𝐼</m:t>
                        </m:r>
                        <m:r>
                          <a:rPr lang="en-US" altLang="zh-CN" sz="2000" i="1">
                            <a:latin typeface="Cambria Math" panose="02040503050406030204" pitchFamily="18" charset="0"/>
                          </a:rPr>
                          <m:t>(</m:t>
                        </m:r>
                      </m:e>
                    </m:nary>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i="1" smtClean="0">
                        <a:latin typeface="Cambria Math" panose="02040503050406030204" pitchFamily="18" charset="0"/>
                        <a:ea typeface="Cambria Math" panose="02040503050406030204" pitchFamily="18" charset="0"/>
                      </a:rPr>
                      <m:t>≠</m:t>
                    </m:r>
                    <m:acc>
                      <m:accPr>
                        <m:ctrlPr>
                          <a:rPr lang="en-US" altLang="zh-CN" sz="2000" i="1">
                            <a:latin typeface="Cambria Math" panose="02040503050406030204" pitchFamily="18" charset="0"/>
                          </a:rPr>
                        </m:ctrlPr>
                      </m:accPr>
                      <m:e>
                        <m:r>
                          <a:rPr lang="en-US" altLang="zh-CN" sz="2000" i="1">
                            <a:latin typeface="Cambria Math" panose="02040503050406030204" pitchFamily="18" charset="0"/>
                          </a:rPr>
                          <m:t>𝑓</m:t>
                        </m:r>
                      </m:e>
                    </m:acc>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oMath>
                </a14:m>
                <a:endParaRPr lang="zh-CN" altLang="en-US" sz="2000" dirty="0"/>
              </a:p>
            </p:txBody>
          </p:sp>
        </mc:Choice>
        <mc:Fallback>
          <p:sp>
            <p:nvSpPr>
              <p:cNvPr id="5" name="文本框 4"/>
              <p:cNvSpPr txBox="1">
                <a:spLocks noRot="1" noChangeAspect="1" noMove="1" noResize="1" noEditPoints="1" noAdjustHandles="1" noChangeArrowheads="1" noChangeShapeType="1" noTextEdit="1"/>
              </p:cNvSpPr>
              <p:nvPr/>
            </p:nvSpPr>
            <p:spPr>
              <a:xfrm>
                <a:off x="5304746" y="5282114"/>
                <a:ext cx="3360266" cy="526939"/>
              </a:xfrm>
              <a:prstGeom prst="rect">
                <a:avLst/>
              </a:prstGeom>
              <a:blipFill rotWithShape="1">
                <a:blip r:embed="rId3"/>
                <a:stretch>
                  <a:fillRect l="-18" t="-35" r="13"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5289959" y="5888422"/>
                <a:ext cx="3354168" cy="526939"/>
              </a:xfrm>
              <a:prstGeom prst="rect">
                <a:avLst/>
              </a:prstGeom>
              <a:noFill/>
            </p:spPr>
            <p:txBody>
              <a:bodyPr wrap="squar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𝑡𝑒𝑠𝑡</m:t>
                        </m:r>
                      </m:sub>
                    </m:sSub>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𝑁</m:t>
                            </m:r>
                          </m:e>
                          <m:sup>
                            <m:r>
                              <a:rPr lang="en-US" altLang="zh-CN" sz="2000" b="0" i="1" smtClean="0">
                                <a:latin typeface="Cambria Math" panose="02040503050406030204" pitchFamily="18" charset="0"/>
                              </a:rPr>
                              <m:t>′</m:t>
                            </m:r>
                          </m:sup>
                        </m:sSup>
                      </m:den>
                    </m:f>
                  </m:oMath>
                </a14:m>
                <a:r>
                  <a:rPr lang="en-US" altLang="zh-CN" sz="2000" dirty="0"/>
                  <a:t> </a:t>
                </a:r>
                <a14:m>
                  <m:oMath xmlns:m="http://schemas.openxmlformats.org/officeDocument/2006/math">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1</m:t>
                        </m:r>
                      </m:sub>
                      <m: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𝑁</m:t>
                            </m:r>
                          </m:e>
                          <m:sup>
                            <m:r>
                              <a:rPr lang="en-US" altLang="zh-CN" sz="2000" i="1">
                                <a:latin typeface="Cambria Math" panose="02040503050406030204" pitchFamily="18" charset="0"/>
                              </a:rPr>
                              <m:t>′</m:t>
                            </m:r>
                          </m:sup>
                        </m:sSup>
                      </m:sup>
                      <m:e>
                        <m:r>
                          <a:rPr lang="en-US" altLang="zh-CN" sz="2000" b="0" i="1" smtClean="0">
                            <a:latin typeface="Cambria Math" panose="02040503050406030204" pitchFamily="18" charset="0"/>
                          </a:rPr>
                          <m:t>𝐼</m:t>
                        </m:r>
                        <m:r>
                          <a:rPr lang="en-US" altLang="zh-CN" sz="2000" i="1">
                            <a:latin typeface="Cambria Math" panose="02040503050406030204" pitchFamily="18" charset="0"/>
                          </a:rPr>
                          <m:t>(</m:t>
                        </m:r>
                      </m:e>
                    </m:nary>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acc>
                      <m:accPr>
                        <m:ctrlPr>
                          <a:rPr lang="en-US" altLang="zh-CN" sz="2000" i="1">
                            <a:latin typeface="Cambria Math" panose="02040503050406030204" pitchFamily="18" charset="0"/>
                          </a:rPr>
                        </m:ctrlPr>
                      </m:accPr>
                      <m:e>
                        <m:r>
                          <a:rPr lang="en-US" altLang="zh-CN" sz="2000" i="1">
                            <a:latin typeface="Cambria Math" panose="02040503050406030204" pitchFamily="18" charset="0"/>
                          </a:rPr>
                          <m:t>𝑓</m:t>
                        </m:r>
                      </m:e>
                    </m:acc>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oMath>
                </a14:m>
                <a:endParaRPr lang="zh-CN" altLang="en-US" sz="2000" dirty="0"/>
              </a:p>
            </p:txBody>
          </p:sp>
        </mc:Choice>
        <mc:Fallback>
          <p:sp>
            <p:nvSpPr>
              <p:cNvPr id="6" name="文本框 5"/>
              <p:cNvSpPr txBox="1">
                <a:spLocks noRot="1" noChangeAspect="1" noMove="1" noResize="1" noEditPoints="1" noAdjustHandles="1" noChangeArrowheads="1" noChangeShapeType="1" noTextEdit="1"/>
              </p:cNvSpPr>
              <p:nvPr/>
            </p:nvSpPr>
            <p:spPr>
              <a:xfrm>
                <a:off x="5289959" y="5888422"/>
                <a:ext cx="3354168" cy="526939"/>
              </a:xfrm>
              <a:prstGeom prst="rect">
                <a:avLst/>
              </a:prstGeom>
              <a:blipFill rotWithShape="1">
                <a:blip r:embed="rId4"/>
                <a:stretch>
                  <a:fillRect l="-12" t="-13" r="15" b="112"/>
                </a:stretch>
              </a:blipFill>
            </p:spPr>
            <p:txBody>
              <a:bodyPr/>
              <a:lstStyle/>
              <a:p>
                <a:r>
                  <a:rPr lang="zh-CN" altLang="en-US">
                    <a:noFill/>
                  </a:rPr>
                  <a:t> </a:t>
                </a:r>
              </a:p>
            </p:txBody>
          </p:sp>
        </mc:Fallback>
      </mc:AlternateContent>
      <p:sp>
        <p:nvSpPr>
          <p:cNvPr id="9" name="标题 1"/>
          <p:cNvSpPr txBox="1"/>
          <p:nvPr/>
        </p:nvSpPr>
        <p:spPr>
          <a:xfrm>
            <a:off x="298800" y="1854560"/>
            <a:ext cx="8345327"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模型评估</a:t>
            </a:r>
            <a:r>
              <a:rPr lang="en-US" altLang="zh-CN" sz="3200" b="1" dirty="0">
                <a:solidFill>
                  <a:schemeClr val="accent1">
                    <a:lumMod val="50000"/>
                  </a:schemeClr>
                </a:solidFill>
                <a:latin typeface="+mn-ea"/>
                <a:ea typeface="+mn-ea"/>
              </a:rPr>
              <a:t> (Evaluation) </a:t>
            </a:r>
            <a:r>
              <a:rPr lang="zh-CN" altLang="en-US" sz="3200" b="1" dirty="0">
                <a:solidFill>
                  <a:schemeClr val="accent1">
                    <a:lumMod val="50000"/>
                  </a:schemeClr>
                </a:solidFill>
                <a:latin typeface="+mn-ea"/>
                <a:ea typeface="+mn-ea"/>
              </a:rPr>
              <a:t>与选择</a:t>
            </a:r>
            <a:r>
              <a:rPr lang="en-US" altLang="zh-CN" sz="3200" b="1" dirty="0">
                <a:solidFill>
                  <a:schemeClr val="accent1">
                    <a:lumMod val="50000"/>
                  </a:schemeClr>
                </a:solidFill>
                <a:latin typeface="+mn-ea"/>
                <a:ea typeface="+mn-ea"/>
              </a:rPr>
              <a:t> (Selection)</a:t>
            </a:r>
            <a:endParaRPr lang="zh-CN" altLang="en-US" sz="3200" b="1" dirty="0">
              <a:solidFill>
                <a:schemeClr val="accent1">
                  <a:lumMod val="50000"/>
                </a:schemeClr>
              </a:solidFill>
              <a:latin typeface="+mn-ea"/>
              <a:ea typeface="+mn-ea"/>
            </a:endParaRPr>
          </a:p>
        </p:txBody>
      </p:sp>
      <p:sp>
        <p:nvSpPr>
          <p:cNvPr id="10" name="矩形 9"/>
          <p:cNvSpPr/>
          <p:nvPr/>
        </p:nvSpPr>
        <p:spPr>
          <a:xfrm>
            <a:off x="5548140" y="3050095"/>
            <a:ext cx="626133" cy="430887"/>
          </a:xfrm>
          <a:prstGeom prst="rect">
            <a:avLst/>
          </a:prstGeom>
        </p:spPr>
        <p:txBody>
          <a:bodyPr wrap="none">
            <a:spAutoFit/>
          </a:bodyPr>
          <a:lstStyle/>
          <a:p>
            <a:r>
              <a:rPr lang="en-US" altLang="zh-CN" sz="2200" i="1" dirty="0" err="1"/>
              <a:t>R</a:t>
            </a:r>
            <a:r>
              <a:rPr lang="en-US" altLang="zh-CN" sz="2200" baseline="-25000" dirty="0" err="1"/>
              <a:t>test</a:t>
            </a:r>
            <a:endParaRPr lang="zh-CN" altLang="en-US" sz="2200" baseline="-25000"/>
          </a:p>
        </p:txBody>
      </p:sp>
      <p:sp>
        <p:nvSpPr>
          <p:cNvPr id="11" name="矩形 10"/>
          <p:cNvSpPr/>
          <p:nvPr/>
        </p:nvSpPr>
        <p:spPr>
          <a:xfrm>
            <a:off x="5548140" y="2711810"/>
            <a:ext cx="681597" cy="430887"/>
          </a:xfrm>
          <a:prstGeom prst="rect">
            <a:avLst/>
          </a:prstGeom>
        </p:spPr>
        <p:txBody>
          <a:bodyPr wrap="none">
            <a:spAutoFit/>
          </a:bodyPr>
          <a:lstStyle/>
          <a:p>
            <a:r>
              <a:rPr lang="en-US" altLang="zh-CN" sz="2200" i="1"/>
              <a:t>R</a:t>
            </a:r>
            <a:r>
              <a:rPr lang="en-US" altLang="zh-CN" sz="2200" baseline="-25000"/>
              <a:t>emp</a:t>
            </a:r>
            <a:endParaRPr lang="zh-CN" altLang="en-US" sz="2200" baseline="-25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298801" y="1703136"/>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教材和参考书</a:t>
            </a:r>
            <a:endParaRPr lang="zh-CN" altLang="en-US" sz="3200" b="1" dirty="0">
              <a:solidFill>
                <a:schemeClr val="accent1">
                  <a:lumMod val="50000"/>
                </a:schemeClr>
              </a:solidFill>
              <a:latin typeface="+mn-ea"/>
              <a:ea typeface="+mn-ea"/>
            </a:endParaRPr>
          </a:p>
        </p:txBody>
      </p:sp>
      <p:sp>
        <p:nvSpPr>
          <p:cNvPr id="12" name="Content Placeholder 15"/>
          <p:cNvSpPr txBox="1"/>
          <p:nvPr/>
        </p:nvSpPr>
        <p:spPr>
          <a:xfrm>
            <a:off x="628650" y="4948313"/>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sz="2100" dirty="0">
              <a:latin typeface="等线" panose="02010600030101010101" pitchFamily="2" charset="-122"/>
              <a:ea typeface="等线" panose="02010600030101010101" pitchFamily="2" charset="-122"/>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p:sp>
        <p:nvSpPr>
          <p:cNvPr id="9" name="矩形 8"/>
          <p:cNvSpPr/>
          <p:nvPr/>
        </p:nvSpPr>
        <p:spPr>
          <a:xfrm>
            <a:off x="719328" y="2639634"/>
            <a:ext cx="3297936" cy="3970318"/>
          </a:xfrm>
          <a:prstGeom prst="rect">
            <a:avLst/>
          </a:prstGeom>
        </p:spPr>
        <p:txBody>
          <a:bodyPr wrap="square">
            <a:spAutoFit/>
          </a:bodyPr>
          <a:lstStyle/>
          <a:p>
            <a:r>
              <a:rPr lang="zh-CN" altLang="en-US" b="1" dirty="0">
                <a:solidFill>
                  <a:srgbClr val="0070C0"/>
                </a:solidFill>
              </a:rPr>
              <a:t>第一篇</a:t>
            </a:r>
            <a:r>
              <a:rPr lang="en-US" altLang="zh-CN" b="1" dirty="0">
                <a:solidFill>
                  <a:srgbClr val="0070C0"/>
                </a:solidFill>
              </a:rPr>
              <a:t>: </a:t>
            </a:r>
            <a:r>
              <a:rPr lang="zh-CN" altLang="en-US" b="1" dirty="0">
                <a:solidFill>
                  <a:srgbClr val="0070C0"/>
                </a:solidFill>
              </a:rPr>
              <a:t>监督学习</a:t>
            </a:r>
            <a:endParaRPr lang="en-US" altLang="zh-CN" b="1" dirty="0">
              <a:solidFill>
                <a:srgbClr val="0070C0"/>
              </a:solidFill>
            </a:endParaRPr>
          </a:p>
          <a:p>
            <a:r>
              <a:rPr lang="zh-CN" altLang="en-US" b="1" dirty="0">
                <a:solidFill>
                  <a:srgbClr val="0070C0"/>
                </a:solidFill>
              </a:rPr>
              <a:t>1. 统计学习和监督学习概论</a:t>
            </a:r>
            <a:endParaRPr lang="en-US" altLang="zh-CN" b="1" dirty="0">
              <a:solidFill>
                <a:srgbClr val="0070C0"/>
              </a:solidFill>
            </a:endParaRPr>
          </a:p>
          <a:p>
            <a:r>
              <a:rPr lang="zh-CN" altLang="en-US" b="1" dirty="0">
                <a:solidFill>
                  <a:srgbClr val="0070C0"/>
                </a:solidFill>
              </a:rPr>
              <a:t>2. 感知机</a:t>
            </a:r>
            <a:endParaRPr lang="en-US" altLang="zh-CN" b="1" dirty="0">
              <a:solidFill>
                <a:srgbClr val="0070C0"/>
              </a:solidFill>
            </a:endParaRPr>
          </a:p>
          <a:p>
            <a:r>
              <a:rPr lang="zh-CN" altLang="en-US" b="1" dirty="0">
                <a:solidFill>
                  <a:srgbClr val="0070C0"/>
                </a:solidFill>
              </a:rPr>
              <a:t>3. k近邻法</a:t>
            </a:r>
            <a:endParaRPr lang="en-US" altLang="zh-CN" b="1" dirty="0">
              <a:solidFill>
                <a:srgbClr val="0070C0"/>
              </a:solidFill>
            </a:endParaRPr>
          </a:p>
          <a:p>
            <a:r>
              <a:rPr lang="zh-CN" altLang="en-US" b="1" dirty="0">
                <a:solidFill>
                  <a:srgbClr val="0070C0"/>
                </a:solidFill>
              </a:rPr>
              <a:t>4. 朴素贝叶斯法</a:t>
            </a:r>
            <a:endParaRPr lang="en-US" altLang="zh-CN" b="1" dirty="0">
              <a:solidFill>
                <a:srgbClr val="0070C0"/>
              </a:solidFill>
            </a:endParaRPr>
          </a:p>
          <a:p>
            <a:r>
              <a:rPr lang="zh-CN" altLang="en-US" b="1" dirty="0">
                <a:solidFill>
                  <a:srgbClr val="0070C0"/>
                </a:solidFill>
              </a:rPr>
              <a:t>5. 决策树</a:t>
            </a:r>
            <a:endParaRPr lang="en-US" altLang="zh-CN" b="1" dirty="0">
              <a:solidFill>
                <a:srgbClr val="0070C0"/>
              </a:solidFill>
            </a:endParaRPr>
          </a:p>
          <a:p>
            <a:r>
              <a:rPr lang="zh-CN" altLang="en-US" b="1" dirty="0">
                <a:solidFill>
                  <a:srgbClr val="0070C0"/>
                </a:solidFill>
              </a:rPr>
              <a:t>6. 逻辑斯谛回归与最大熵模型</a:t>
            </a:r>
            <a:endParaRPr lang="en-US" altLang="zh-CN" b="1" dirty="0">
              <a:solidFill>
                <a:srgbClr val="0070C0"/>
              </a:solidFill>
            </a:endParaRPr>
          </a:p>
          <a:p>
            <a:r>
              <a:rPr lang="en-US" altLang="zh-CN" b="1" dirty="0">
                <a:solidFill>
                  <a:srgbClr val="0070C0"/>
                </a:solidFill>
              </a:rPr>
              <a:t>7. </a:t>
            </a:r>
            <a:r>
              <a:rPr lang="zh-CN" altLang="en-US" b="1" dirty="0">
                <a:solidFill>
                  <a:srgbClr val="0070C0"/>
                </a:solidFill>
              </a:rPr>
              <a:t>支持向量机</a:t>
            </a:r>
            <a:endParaRPr lang="en-US" altLang="zh-CN" b="1" dirty="0">
              <a:solidFill>
                <a:srgbClr val="0070C0"/>
              </a:solidFill>
            </a:endParaRPr>
          </a:p>
          <a:p>
            <a:r>
              <a:rPr lang="zh-CN" altLang="en-US" b="1" dirty="0">
                <a:solidFill>
                  <a:srgbClr val="0070C0"/>
                </a:solidFill>
              </a:rPr>
              <a:t>8. 提升方法</a:t>
            </a:r>
            <a:endParaRPr lang="en-US" altLang="zh-CN" b="1" dirty="0">
              <a:solidFill>
                <a:srgbClr val="0070C0"/>
              </a:solidFill>
            </a:endParaRPr>
          </a:p>
          <a:p>
            <a:r>
              <a:rPr lang="zh-CN" altLang="en-US" b="1" dirty="0">
                <a:solidFill>
                  <a:srgbClr val="0070C0"/>
                </a:solidFill>
              </a:rPr>
              <a:t>9. EM算法及其推广</a:t>
            </a:r>
            <a:endParaRPr lang="en-US" altLang="zh-CN" b="1" dirty="0">
              <a:solidFill>
                <a:srgbClr val="0070C0"/>
              </a:solidFill>
            </a:endParaRPr>
          </a:p>
          <a:p>
            <a:r>
              <a:rPr lang="zh-CN" altLang="en-US" dirty="0">
                <a:solidFill>
                  <a:schemeClr val="bg1">
                    <a:lumMod val="50000"/>
                  </a:schemeClr>
                </a:solidFill>
              </a:rPr>
              <a:t>10. 隐马尔科夫模型</a:t>
            </a:r>
            <a:endParaRPr lang="en-US" altLang="zh-CN" dirty="0">
              <a:solidFill>
                <a:schemeClr val="bg1">
                  <a:lumMod val="50000"/>
                </a:schemeClr>
              </a:solidFill>
            </a:endParaRPr>
          </a:p>
          <a:p>
            <a:r>
              <a:rPr lang="zh-CN" altLang="en-US" dirty="0">
                <a:solidFill>
                  <a:schemeClr val="bg1">
                    <a:lumMod val="50000"/>
                  </a:schemeClr>
                </a:solidFill>
              </a:rPr>
              <a:t>11. 条件随机场</a:t>
            </a:r>
            <a:endParaRPr lang="en-US" altLang="zh-CN" dirty="0">
              <a:solidFill>
                <a:schemeClr val="bg1">
                  <a:lumMod val="50000"/>
                </a:schemeClr>
              </a:solidFill>
            </a:endParaRPr>
          </a:p>
          <a:p>
            <a:r>
              <a:rPr lang="zh-CN" altLang="en-US" b="1" dirty="0">
                <a:solidFill>
                  <a:srgbClr val="0070C0"/>
                </a:solidFill>
              </a:rPr>
              <a:t>12. 监督学习方法总结</a:t>
            </a:r>
            <a:endParaRPr lang="en-US" altLang="zh-CN" b="1" dirty="0">
              <a:solidFill>
                <a:srgbClr val="0070C0"/>
              </a:solidFill>
            </a:endParaRPr>
          </a:p>
          <a:p>
            <a:endParaRPr lang="zh-CN" altLang="en-US" dirty="0"/>
          </a:p>
        </p:txBody>
      </p:sp>
      <p:sp>
        <p:nvSpPr>
          <p:cNvPr id="5" name="矩形 4"/>
          <p:cNvSpPr/>
          <p:nvPr/>
        </p:nvSpPr>
        <p:spPr>
          <a:xfrm>
            <a:off x="4845558" y="2639634"/>
            <a:ext cx="3224784" cy="3416320"/>
          </a:xfrm>
          <a:prstGeom prst="rect">
            <a:avLst/>
          </a:prstGeom>
        </p:spPr>
        <p:txBody>
          <a:bodyPr wrap="square">
            <a:spAutoFit/>
          </a:bodyPr>
          <a:lstStyle/>
          <a:p>
            <a:r>
              <a:rPr lang="zh-CN" altLang="en-US" b="1" dirty="0">
                <a:solidFill>
                  <a:srgbClr val="0070C0"/>
                </a:solidFill>
              </a:rPr>
              <a:t>第二篇</a:t>
            </a:r>
            <a:r>
              <a:rPr lang="en-US" altLang="zh-CN" b="1" dirty="0">
                <a:solidFill>
                  <a:srgbClr val="0070C0"/>
                </a:solidFill>
              </a:rPr>
              <a:t>:</a:t>
            </a:r>
            <a:r>
              <a:rPr lang="zh-CN" altLang="en-US" b="1" dirty="0">
                <a:solidFill>
                  <a:srgbClr val="0070C0"/>
                </a:solidFill>
              </a:rPr>
              <a:t>  无监督学习</a:t>
            </a:r>
            <a:endParaRPr lang="en-US" altLang="zh-CN" b="1" dirty="0">
              <a:solidFill>
                <a:srgbClr val="0070C0"/>
              </a:solidFill>
            </a:endParaRPr>
          </a:p>
          <a:p>
            <a:r>
              <a:rPr lang="zh-CN" altLang="en-US" b="1" dirty="0">
                <a:solidFill>
                  <a:srgbClr val="0070C0"/>
                </a:solidFill>
              </a:rPr>
              <a:t>13. 无监督学习概论</a:t>
            </a:r>
            <a:endParaRPr lang="en-US" altLang="zh-CN" b="1" dirty="0">
              <a:solidFill>
                <a:srgbClr val="0070C0"/>
              </a:solidFill>
            </a:endParaRPr>
          </a:p>
          <a:p>
            <a:r>
              <a:rPr lang="zh-CN" altLang="en-US" b="1" dirty="0">
                <a:solidFill>
                  <a:srgbClr val="0070C0"/>
                </a:solidFill>
              </a:rPr>
              <a:t>14. 聚类方法</a:t>
            </a:r>
            <a:endParaRPr lang="en-US" altLang="zh-CN" b="1" dirty="0">
              <a:solidFill>
                <a:srgbClr val="0070C0"/>
              </a:solidFill>
            </a:endParaRPr>
          </a:p>
          <a:p>
            <a:r>
              <a:rPr lang="zh-CN" altLang="en-US" b="1" dirty="0">
                <a:solidFill>
                  <a:srgbClr val="0070C0"/>
                </a:solidFill>
              </a:rPr>
              <a:t>15. 奇异值分解</a:t>
            </a:r>
            <a:endParaRPr lang="en-US" altLang="zh-CN" b="1" dirty="0">
              <a:solidFill>
                <a:srgbClr val="0070C0"/>
              </a:solidFill>
            </a:endParaRPr>
          </a:p>
          <a:p>
            <a:r>
              <a:rPr lang="zh-CN" altLang="en-US" b="1" dirty="0">
                <a:solidFill>
                  <a:srgbClr val="0070C0"/>
                </a:solidFill>
              </a:rPr>
              <a:t>16. 主成分分析</a:t>
            </a:r>
            <a:endParaRPr lang="en-US" altLang="zh-CN" b="1" dirty="0">
              <a:solidFill>
                <a:srgbClr val="0070C0"/>
              </a:solidFill>
            </a:endParaRPr>
          </a:p>
          <a:p>
            <a:r>
              <a:rPr lang="zh-CN" altLang="en-US" dirty="0">
                <a:solidFill>
                  <a:schemeClr val="bg1">
                    <a:lumMod val="50000"/>
                  </a:schemeClr>
                </a:solidFill>
              </a:rPr>
              <a:t>17. 潜在语义分析</a:t>
            </a:r>
            <a:endParaRPr lang="en-US" altLang="zh-CN" dirty="0">
              <a:solidFill>
                <a:schemeClr val="bg1">
                  <a:lumMod val="50000"/>
                </a:schemeClr>
              </a:solidFill>
            </a:endParaRPr>
          </a:p>
          <a:p>
            <a:r>
              <a:rPr lang="zh-CN" altLang="en-US" dirty="0">
                <a:solidFill>
                  <a:schemeClr val="bg1">
                    <a:lumMod val="50000"/>
                  </a:schemeClr>
                </a:solidFill>
              </a:rPr>
              <a:t>18. 概率潜在语义分析</a:t>
            </a:r>
            <a:endParaRPr lang="en-US" altLang="zh-CN" dirty="0">
              <a:solidFill>
                <a:schemeClr val="bg1">
                  <a:lumMod val="50000"/>
                </a:schemeClr>
              </a:solidFill>
            </a:endParaRPr>
          </a:p>
          <a:p>
            <a:r>
              <a:rPr lang="zh-CN" altLang="en-US" dirty="0">
                <a:solidFill>
                  <a:schemeClr val="bg1">
                    <a:lumMod val="50000"/>
                  </a:schemeClr>
                </a:solidFill>
              </a:rPr>
              <a:t>19. 马尔可夫链蒙特卡罗法</a:t>
            </a:r>
            <a:endParaRPr lang="en-US" altLang="zh-CN" dirty="0">
              <a:solidFill>
                <a:schemeClr val="bg1">
                  <a:lumMod val="50000"/>
                </a:schemeClr>
              </a:solidFill>
            </a:endParaRPr>
          </a:p>
          <a:p>
            <a:r>
              <a:rPr lang="zh-CN" altLang="en-US" dirty="0">
                <a:solidFill>
                  <a:schemeClr val="bg1">
                    <a:lumMod val="50000"/>
                  </a:schemeClr>
                </a:solidFill>
              </a:rPr>
              <a:t>20. 潜在狄利克雷分配</a:t>
            </a:r>
            <a:endParaRPr lang="en-US" altLang="zh-CN" dirty="0">
              <a:solidFill>
                <a:schemeClr val="bg1">
                  <a:lumMod val="50000"/>
                </a:schemeClr>
              </a:solidFill>
            </a:endParaRPr>
          </a:p>
          <a:p>
            <a:r>
              <a:rPr lang="zh-CN" altLang="en-US" dirty="0">
                <a:solidFill>
                  <a:schemeClr val="bg1">
                    <a:lumMod val="50000"/>
                  </a:schemeClr>
                </a:solidFill>
              </a:rPr>
              <a:t>21. PageRank算法</a:t>
            </a:r>
            <a:endParaRPr lang="en-US" altLang="zh-CN" dirty="0">
              <a:solidFill>
                <a:schemeClr val="bg1">
                  <a:lumMod val="50000"/>
                </a:schemeClr>
              </a:solidFill>
            </a:endParaRPr>
          </a:p>
          <a:p>
            <a:r>
              <a:rPr lang="en-US" altLang="zh-CN" b="1" dirty="0">
                <a:solidFill>
                  <a:srgbClr val="0070C0"/>
                </a:solidFill>
              </a:rPr>
              <a:t>2</a:t>
            </a:r>
            <a:r>
              <a:rPr lang="zh-CN" altLang="en-US" b="1" dirty="0">
                <a:solidFill>
                  <a:srgbClr val="0070C0"/>
                </a:solidFill>
              </a:rPr>
              <a:t>2. 无监督学习方法总结</a:t>
            </a:r>
            <a:endParaRPr lang="en-US" altLang="zh-CN" b="1" dirty="0">
              <a:solidFill>
                <a:srgbClr val="0070C0"/>
              </a:solidFill>
            </a:endParaRPr>
          </a:p>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298801" y="2830890"/>
            <a:ext cx="6318702" cy="2112966"/>
          </a:xfrm>
        </p:spPr>
        <p:txBody>
          <a:bodyPr>
            <a:normAutofit fontScale="62500" lnSpcReduction="20000"/>
          </a:bodyPr>
          <a:lstStyle/>
          <a:p>
            <a:pPr>
              <a:lnSpc>
                <a:spcPct val="120000"/>
              </a:lnSpc>
            </a:pPr>
            <a:r>
              <a:rPr lang="zh-CN" altLang="en-US" sz="3800" dirty="0"/>
              <a:t>过拟合与模型选择</a:t>
            </a:r>
            <a:endParaRPr lang="en-US" altLang="zh-CN" sz="3800" dirty="0"/>
          </a:p>
          <a:p>
            <a:pPr>
              <a:lnSpc>
                <a:spcPct val="120000"/>
              </a:lnSpc>
            </a:pPr>
            <a:r>
              <a:rPr lang="zh-CN" altLang="en-US" dirty="0"/>
              <a:t>训练数据集</a:t>
            </a:r>
            <a:endParaRPr lang="en-US" altLang="zh-CN" dirty="0"/>
          </a:p>
          <a:p>
            <a:pPr>
              <a:lnSpc>
                <a:spcPct val="120000"/>
              </a:lnSpc>
            </a:pPr>
            <a:r>
              <a:rPr lang="zh-CN" altLang="en-US" dirty="0"/>
              <a:t>模型</a:t>
            </a:r>
            <a:r>
              <a:rPr lang="en-US" altLang="zh-CN" dirty="0"/>
              <a:t>:</a:t>
            </a:r>
            <a:endParaRPr lang="en-US" altLang="zh-CN" dirty="0"/>
          </a:p>
          <a:p>
            <a:pPr>
              <a:lnSpc>
                <a:spcPct val="120000"/>
              </a:lnSpc>
            </a:pPr>
            <a:endParaRPr lang="en-US" altLang="zh-CN" dirty="0"/>
          </a:p>
          <a:p>
            <a:pPr>
              <a:lnSpc>
                <a:spcPct val="120000"/>
              </a:lnSpc>
            </a:pPr>
            <a:r>
              <a:rPr lang="zh-CN" altLang="en-US" dirty="0"/>
              <a:t>经验风险最小</a:t>
            </a:r>
            <a:r>
              <a:rPr lang="en-US" altLang="zh-CN" dirty="0"/>
              <a:t>:</a:t>
            </a:r>
            <a:endParaRPr lang="zh-CN" altLang="en-US" dirty="0"/>
          </a:p>
        </p:txBody>
      </p:sp>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模型评估与模型选择</a:t>
            </a:r>
            <a:endParaRPr lang="zh-CN" altLang="en-US" sz="3200" b="1" dirty="0">
              <a:solidFill>
                <a:schemeClr val="accent1">
                  <a:lumMod val="50000"/>
                </a:schemeClr>
              </a:solidFill>
              <a:latin typeface="+mn-ea"/>
              <a:ea typeface="+mn-ea"/>
            </a:endParaRPr>
          </a:p>
        </p:txBody>
      </p:sp>
      <p:sp>
        <p:nvSpPr>
          <p:cNvPr id="9"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5" name="文本框 4"/>
              <p:cNvSpPr txBox="1"/>
              <p:nvPr/>
            </p:nvSpPr>
            <p:spPr>
              <a:xfrm>
                <a:off x="2930274" y="3336436"/>
                <a:ext cx="3454400"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en-US" altLang="zh-CN"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a14:m>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b="0" i="1" smtClean="0">
                            <a:latin typeface="Cambria Math" panose="02040503050406030204" pitchFamily="18" charset="0"/>
                          </a:rPr>
                          <m:t>𝑁</m:t>
                        </m:r>
                      </m:sub>
                    </m:sSub>
                    <m:r>
                      <m:rPr>
                        <m:nor/>
                      </m:rP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𝑁</m:t>
                        </m:r>
                      </m:sub>
                    </m:sSub>
                    <m:r>
                      <a:rPr lang="en-US" altLang="zh-CN" i="1" dirty="0">
                        <a:latin typeface="Cambria Math" panose="02040503050406030204" pitchFamily="18" charset="0"/>
                      </a:rPr>
                      <m:t>)</m:t>
                    </m:r>
                  </m:oMath>
                </a14:m>
                <a:r>
                  <a:rPr lang="en-US" altLang="zh-CN" dirty="0"/>
                  <a:t>}</a:t>
                </a:r>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2930274" y="3336436"/>
                <a:ext cx="3454400" cy="369332"/>
              </a:xfrm>
              <a:prstGeom prst="rect">
                <a:avLst/>
              </a:prstGeom>
              <a:blipFill rotWithShape="1">
                <a:blip r:embed="rId1"/>
                <a:stretch>
                  <a:fillRect l="-11" t="-40" r="11" b="1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930316" y="3705768"/>
                <a:ext cx="6063915" cy="403252"/>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𝑀</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𝑀</m:t>
                        </m:r>
                      </m:sub>
                    </m:sSub>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𝑀</m:t>
                        </m:r>
                      </m:sup>
                    </m:s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𝑀</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𝐽</m:t>
                            </m:r>
                          </m:sub>
                        </m:s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𝐽</m:t>
                            </m:r>
                          </m:sup>
                        </m:sSup>
                      </m:e>
                    </m:nary>
                  </m:oMath>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1930316" y="3705768"/>
                <a:ext cx="6063915" cy="403252"/>
              </a:xfrm>
              <a:prstGeom prst="rect">
                <a:avLst/>
              </a:prstGeom>
              <a:blipFill rotWithShape="1">
                <a:blip r:embed="rId2"/>
                <a:stretch>
                  <a:fillRect l="-9" t="-135" r="4" b="-1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033133" y="4478352"/>
                <a:ext cx="3358147" cy="483466"/>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2</m:t>
                        </m:r>
                      </m:den>
                    </m:f>
                  </m:oMath>
                </a14:m>
                <a:r>
                  <a:rPr lang="en-US" altLang="zh-CN" dirty="0"/>
                  <a:t>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i="1" smtClean="0">
                            <a:latin typeface="Cambria Math" panose="02040503050406030204" pitchFamily="18" charset="0"/>
                          </a:rPr>
                          <m:t>𝑖</m:t>
                        </m:r>
                        <m:r>
                          <a:rPr lang="en-US" altLang="zh-CN" i="1" smtClean="0">
                            <a:latin typeface="Cambria Math" panose="02040503050406030204" pitchFamily="18" charset="0"/>
                          </a:rPr>
                          <m:t>=</m:t>
                        </m:r>
                        <m:r>
                          <a:rPr lang="en-US" altLang="zh-CN"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i="1"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𝑤</m:t>
                                    </m:r>
                                  </m:e>
                                </m:d>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e>
                    </m:nary>
                  </m:oMath>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3033133" y="4478352"/>
                <a:ext cx="3358147" cy="483466"/>
              </a:xfrm>
              <a:prstGeom prst="rect">
                <a:avLst/>
              </a:prstGeom>
              <a:blipFill rotWithShape="1">
                <a:blip r:embed="rId3"/>
                <a:stretch>
                  <a:fillRect l="-11" t="-69" b="1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246924" y="5235567"/>
                <a:ext cx="3465283" cy="483466"/>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2</m:t>
                        </m:r>
                      </m:den>
                    </m:f>
                  </m:oMath>
                </a14:m>
                <a:r>
                  <a:rPr lang="en-US" altLang="zh-CN" dirty="0"/>
                  <a:t>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i="1" smtClean="0">
                            <a:latin typeface="Cambria Math" panose="02040503050406030204" pitchFamily="18" charset="0"/>
                          </a:rPr>
                          <m:t>𝑖</m:t>
                        </m:r>
                        <m:r>
                          <a:rPr lang="en-US" altLang="zh-CN" i="1" smtClean="0">
                            <a:latin typeface="Cambria Math" panose="02040503050406030204" pitchFamily="18" charset="0"/>
                          </a:rPr>
                          <m:t>=</m:t>
                        </m:r>
                        <m:r>
                          <a:rPr lang="en-US" altLang="zh-CN"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𝑀</m:t>
                            </m:r>
                          </m:sup>
                          <m:e>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r>
                                          <a:rPr lang="en-US" altLang="zh-CN" i="1">
                                            <a:latin typeface="Cambria Math" panose="02040503050406030204" pitchFamily="18" charset="0"/>
                                          </a:rPr>
                                          <m:t>𝑗</m:t>
                                        </m:r>
                                      </m:sup>
                                    </m:sSubSup>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e>
                              <m:sup>
                                <m:r>
                                  <a:rPr lang="en-US" altLang="zh-CN" i="1">
                                    <a:latin typeface="Cambria Math" panose="02040503050406030204" pitchFamily="18" charset="0"/>
                                  </a:rPr>
                                  <m:t>2</m:t>
                                </m:r>
                              </m:sup>
                            </m:sSup>
                          </m:e>
                        </m:nary>
                      </m:e>
                    </m:nary>
                  </m:oMath>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1246924" y="5235567"/>
                <a:ext cx="3465283" cy="483466"/>
              </a:xfrm>
              <a:prstGeom prst="rect">
                <a:avLst/>
              </a:prstGeom>
              <a:blipFill rotWithShape="1">
                <a:blip r:embed="rId4"/>
                <a:stretch>
                  <a:fillRect l="-12" t="-130" r="15" b="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4851906" y="5082544"/>
                <a:ext cx="3732318" cy="78951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0</m:t>
                              </m:r>
                            </m:sub>
                            <m:sup>
                              <m:r>
                                <a:rPr lang="en-US" altLang="zh-CN" b="0" i="1" smtClean="0">
                                  <a:latin typeface="Cambria Math" panose="02040503050406030204" pitchFamily="18" charset="0"/>
                                </a:rPr>
                                <m:t>𝑁</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nary>
                        </m:num>
                        <m:den>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0</m:t>
                              </m:r>
                            </m:sub>
                            <m:sup>
                              <m:r>
                                <a:rPr lang="en-US" altLang="zh-CN" b="0" i="1" smtClean="0">
                                  <a:latin typeface="Cambria Math" panose="02040503050406030204" pitchFamily="18" charset="0"/>
                                </a:rPr>
                                <m:t>𝑁</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bSup>
                            </m:e>
                          </m:nary>
                        </m:den>
                      </m:f>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oMath>
                  </m:oMathPara>
                </a14:m>
                <a:endParaRPr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a:xfrm>
                <a:off x="4851906" y="5082544"/>
                <a:ext cx="3732318" cy="789512"/>
              </a:xfrm>
              <a:prstGeom prst="rect">
                <a:avLst/>
              </a:prstGeom>
              <a:blipFill rotWithShape="1">
                <a:blip r:embed="rId5"/>
                <a:stretch>
                  <a:fillRect l="-14" t="-1" r="8" b="27"/>
                </a:stretch>
              </a:blipFill>
            </p:spPr>
            <p:txBody>
              <a:bodyPr/>
              <a:lstStyle/>
              <a:p>
                <a:r>
                  <a:rPr lang="zh-CN" alt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模型评估与模型选择</a:t>
            </a:r>
            <a:endParaRPr lang="zh-CN" altLang="en-US" sz="3200" b="1" dirty="0">
              <a:solidFill>
                <a:schemeClr val="accent1">
                  <a:lumMod val="50000"/>
                </a:schemeClr>
              </a:solidFill>
              <a:latin typeface="+mn-ea"/>
              <a:ea typeface="+mn-ea"/>
            </a:endParaRPr>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pic>
        <p:nvPicPr>
          <p:cNvPr id="2" name="图片 1"/>
          <p:cNvPicPr>
            <a:picLocks noChangeAspect="1"/>
          </p:cNvPicPr>
          <p:nvPr/>
        </p:nvPicPr>
        <p:blipFill>
          <a:blip r:embed="rId1"/>
          <a:stretch>
            <a:fillRect/>
          </a:stretch>
        </p:blipFill>
        <p:spPr>
          <a:xfrm>
            <a:off x="383869" y="2694433"/>
            <a:ext cx="4954040" cy="3553986"/>
          </a:xfrm>
          <a:prstGeom prst="rect">
            <a:avLst/>
          </a:prstGeom>
        </p:spPr>
      </p:pic>
      <p:pic>
        <p:nvPicPr>
          <p:cNvPr id="3" name="图片 2"/>
          <p:cNvPicPr>
            <a:picLocks noChangeAspect="1"/>
          </p:cNvPicPr>
          <p:nvPr/>
        </p:nvPicPr>
        <p:blipFill>
          <a:blip r:embed="rId2"/>
          <a:stretch>
            <a:fillRect/>
          </a:stretch>
        </p:blipFill>
        <p:spPr>
          <a:xfrm>
            <a:off x="5488409" y="3307080"/>
            <a:ext cx="3026941" cy="2543254"/>
          </a:xfrm>
          <a:prstGeom prst="rect">
            <a:avLst/>
          </a:prstGeom>
        </p:spPr>
      </p:pic>
      <p:pic>
        <p:nvPicPr>
          <p:cNvPr id="5" name="图片 4"/>
          <p:cNvPicPr>
            <a:picLocks noChangeAspect="1"/>
          </p:cNvPicPr>
          <p:nvPr/>
        </p:nvPicPr>
        <p:blipFill>
          <a:blip r:embed="rId3"/>
          <a:stretch>
            <a:fillRect/>
          </a:stretch>
        </p:blipFill>
        <p:spPr>
          <a:xfrm>
            <a:off x="6156959" y="3040690"/>
            <a:ext cx="2066545" cy="6306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4729" y="3399126"/>
            <a:ext cx="5228654" cy="313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5"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模型评估与模型选择</a:t>
            </a:r>
            <a:endParaRPr lang="zh-CN" altLang="en-US" sz="3200" b="1" dirty="0">
              <a:solidFill>
                <a:schemeClr val="accent1">
                  <a:lumMod val="50000"/>
                </a:schemeClr>
              </a:solidFill>
              <a:latin typeface="+mn-ea"/>
              <a:ea typeface="+mn-ea"/>
            </a:endParaRPr>
          </a:p>
        </p:txBody>
      </p:sp>
      <p:sp>
        <p:nvSpPr>
          <p:cNvPr id="2" name="矩形 1"/>
          <p:cNvSpPr/>
          <p:nvPr/>
        </p:nvSpPr>
        <p:spPr>
          <a:xfrm>
            <a:off x="459569" y="2620301"/>
            <a:ext cx="4615687" cy="506742"/>
          </a:xfrm>
          <a:prstGeom prst="rect">
            <a:avLst/>
          </a:prstGeom>
        </p:spPr>
        <p:txBody>
          <a:bodyPr wrap="none">
            <a:spAutoFit/>
          </a:bodyPr>
          <a:lstStyle/>
          <a:p>
            <a:pPr marL="285750" indent="-285750">
              <a:lnSpc>
                <a:spcPct val="120000"/>
              </a:lnSpc>
              <a:buFont typeface="Arial" panose="020B0604020202020204" pitchFamily="34" charset="0"/>
              <a:buChar char="•"/>
            </a:pPr>
            <a:r>
              <a:rPr lang="zh-CN" altLang="en-US" sz="2400" dirty="0"/>
              <a:t>偏差</a:t>
            </a:r>
            <a:r>
              <a:rPr lang="en-US" altLang="zh-CN" sz="2400" dirty="0"/>
              <a:t> (bias) -</a:t>
            </a:r>
            <a:r>
              <a:rPr lang="zh-CN" altLang="en-US" sz="2400" dirty="0"/>
              <a:t>方差</a:t>
            </a:r>
            <a:r>
              <a:rPr lang="en-US" altLang="zh-CN" sz="2400" dirty="0"/>
              <a:t> (variance) </a:t>
            </a:r>
            <a:r>
              <a:rPr lang="zh-CN" altLang="en-US" sz="2400" dirty="0"/>
              <a:t>权衡</a:t>
            </a:r>
            <a:endParaRPr lang="en-US" altLang="zh-CN" sz="2400" dirty="0"/>
          </a:p>
        </p:txBody>
      </p:sp>
      <p:sp>
        <p:nvSpPr>
          <p:cNvPr id="3" name="矩形 2"/>
          <p:cNvSpPr/>
          <p:nvPr/>
        </p:nvSpPr>
        <p:spPr>
          <a:xfrm>
            <a:off x="2770554" y="3578034"/>
            <a:ext cx="646331" cy="369332"/>
          </a:xfrm>
          <a:prstGeom prst="rect">
            <a:avLst/>
          </a:prstGeom>
        </p:spPr>
        <p:txBody>
          <a:bodyPr wrap="none">
            <a:spAutoFit/>
          </a:bodyPr>
          <a:lstStyle/>
          <a:p>
            <a:r>
              <a:rPr lang="zh-CN" altLang="en-US" b="1">
                <a:solidFill>
                  <a:srgbClr val="0070C0"/>
                </a:solidFill>
              </a:rPr>
              <a:t>偏差</a:t>
            </a:r>
            <a:endParaRPr lang="zh-CN" altLang="en-US" b="1">
              <a:solidFill>
                <a:srgbClr val="0070C0"/>
              </a:solidFill>
            </a:endParaRPr>
          </a:p>
        </p:txBody>
      </p:sp>
      <p:sp>
        <p:nvSpPr>
          <p:cNvPr id="8" name="矩形 7"/>
          <p:cNvSpPr/>
          <p:nvPr/>
        </p:nvSpPr>
        <p:spPr>
          <a:xfrm>
            <a:off x="6039651" y="3578034"/>
            <a:ext cx="646331" cy="369332"/>
          </a:xfrm>
          <a:prstGeom prst="rect">
            <a:avLst/>
          </a:prstGeom>
        </p:spPr>
        <p:txBody>
          <a:bodyPr wrap="none">
            <a:spAutoFit/>
          </a:bodyPr>
          <a:lstStyle/>
          <a:p>
            <a:r>
              <a:rPr lang="zh-CN" altLang="en-US" b="1">
                <a:solidFill>
                  <a:srgbClr val="0070C0"/>
                </a:solidFill>
              </a:rPr>
              <a:t>方差</a:t>
            </a:r>
            <a:endParaRPr lang="zh-CN" altLang="en-US" b="1">
              <a:solidFill>
                <a:srgbClr val="0070C0"/>
              </a:solidFill>
            </a:endParaRPr>
          </a:p>
        </p:txBody>
      </p:sp>
      <p:cxnSp>
        <p:nvCxnSpPr>
          <p:cNvPr id="7" name="直接箭头连接符 6"/>
          <p:cNvCxnSpPr/>
          <p:nvPr/>
        </p:nvCxnSpPr>
        <p:spPr>
          <a:xfrm flipH="1">
            <a:off x="2621280" y="3947366"/>
            <a:ext cx="94488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924950" y="3975004"/>
            <a:ext cx="91821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91099" y="2590326"/>
            <a:ext cx="6318702" cy="3629862"/>
          </a:xfrm>
        </p:spPr>
        <p:txBody>
          <a:bodyPr>
            <a:normAutofit/>
          </a:bodyPr>
          <a:lstStyle/>
          <a:p>
            <a:r>
              <a:rPr lang="zh-CN" altLang="en-US" sz="2400" dirty="0"/>
              <a:t>正则化一般形式</a:t>
            </a:r>
            <a:r>
              <a:rPr lang="en-US" altLang="zh-CN" sz="2400" dirty="0"/>
              <a:t>:</a:t>
            </a:r>
            <a:endParaRPr lang="en-US" altLang="zh-CN" sz="2400" dirty="0"/>
          </a:p>
          <a:p>
            <a:endParaRPr lang="en-US" altLang="zh-CN" sz="2400" dirty="0"/>
          </a:p>
          <a:p>
            <a:endParaRPr lang="en-US" altLang="zh-CN" sz="2400" dirty="0"/>
          </a:p>
          <a:p>
            <a:endParaRPr lang="en-US" altLang="zh-CN" sz="2400" dirty="0"/>
          </a:p>
          <a:p>
            <a:r>
              <a:rPr lang="zh-CN" altLang="en-US" sz="2400" dirty="0"/>
              <a:t>回归问题中</a:t>
            </a:r>
            <a:r>
              <a:rPr lang="en-US" altLang="zh-CN" sz="2400" dirty="0"/>
              <a:t>:</a:t>
            </a:r>
            <a:endParaRPr lang="en-US" altLang="zh-CN" sz="2400" dirty="0"/>
          </a:p>
          <a:p>
            <a:endParaRPr lang="en-US" altLang="zh-CN" sz="2400" dirty="0"/>
          </a:p>
          <a:p>
            <a:endParaRPr lang="zh-CN" altLang="en-US" sz="2400" dirty="0"/>
          </a:p>
        </p:txBody>
      </p:sp>
      <p:sp>
        <p:nvSpPr>
          <p:cNvPr id="11" name="标题 1"/>
          <p:cNvSpPr txBox="1"/>
          <p:nvPr/>
        </p:nvSpPr>
        <p:spPr>
          <a:xfrm>
            <a:off x="298800" y="1704472"/>
            <a:ext cx="6723791"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正则化</a:t>
            </a:r>
            <a:r>
              <a:rPr lang="en-US" altLang="zh-CN" sz="3200" b="1" dirty="0">
                <a:solidFill>
                  <a:schemeClr val="accent1">
                    <a:lumMod val="50000"/>
                  </a:schemeClr>
                </a:solidFill>
                <a:latin typeface="+mn-ea"/>
                <a:ea typeface="+mn-ea"/>
              </a:rPr>
              <a:t> (Regularization)</a:t>
            </a:r>
            <a:endParaRPr lang="zh-CN" altLang="en-US" sz="3200" b="1" dirty="0">
              <a:solidFill>
                <a:schemeClr val="accent1">
                  <a:lumMod val="50000"/>
                </a:schemeClr>
              </a:solidFill>
              <a:latin typeface="+mn-ea"/>
              <a:ea typeface="+mn-ea"/>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2" name="文本框 1"/>
              <p:cNvSpPr txBox="1"/>
              <p:nvPr/>
            </p:nvSpPr>
            <p:spPr>
              <a:xfrm>
                <a:off x="2566737" y="3163165"/>
                <a:ext cx="3510213" cy="9578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altLang="zh-CN" sz="2000" i="1" smtClean="0">
                          <a:latin typeface="Cambria Math" panose="02040503050406030204" pitchFamily="18" charset="0"/>
                        </a:rPr>
                        <m:t>m</m:t>
                      </m:r>
                      <m:r>
                        <m:rPr>
                          <m:sty m:val="p"/>
                        </m:rPr>
                        <a:rPr lang="en-US" altLang="zh-CN" sz="2000" b="0" i="0" smtClean="0">
                          <a:latin typeface="Cambria Math" panose="02040503050406030204" pitchFamily="18" charset="0"/>
                        </a:rPr>
                        <m:t>in</m:t>
                      </m:r>
                      <m:r>
                        <a:rPr lang="en-US" altLang="zh-CN" sz="2000" b="0" i="0" smtClean="0">
                          <a:latin typeface="Cambria Math" panose="02040503050406030204" pitchFamily="18" charset="0"/>
                        </a:rPr>
                        <m:t> </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r>
                            <a:rPr lang="en-US" altLang="zh-CN" sz="2000" i="1">
                              <a:latin typeface="Cambria Math" panose="02040503050406030204" pitchFamily="18" charset="0"/>
                            </a:rPr>
                            <m:t>𝐿</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d>
                          <m:r>
                            <a:rPr lang="en-US" altLang="zh-CN" sz="2000" i="1">
                              <a:latin typeface="Cambria Math" panose="02040503050406030204" pitchFamily="18" charset="0"/>
                            </a:rPr>
                            <m:t>)</m:t>
                          </m:r>
                        </m:e>
                      </m:nary>
                      <m:r>
                        <a:rPr lang="en-US" altLang="zh-CN" sz="2000" b="0" i="1" smtClean="0">
                          <a:latin typeface="Cambria Math" panose="02040503050406030204" pitchFamily="18" charset="0"/>
                        </a:rPr>
                        <m:t>+</m:t>
                      </m:r>
                      <m:r>
                        <a:rPr lang="zh-CN" altLang="en-US" sz="2000" i="1" dirty="0" smtClean="0">
                          <a:latin typeface="Cambria Math" panose="02040503050406030204" pitchFamily="18" charset="0"/>
                        </a:rPr>
                        <m:t>𝜆</m:t>
                      </m:r>
                      <m:r>
                        <a:rPr lang="en-US" altLang="zh-CN" sz="2000" b="0" i="1" dirty="0" smtClean="0">
                          <a:latin typeface="Cambria Math" panose="02040503050406030204" pitchFamily="18" charset="0"/>
                        </a:rPr>
                        <m:t>𝐽</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𝑓</m:t>
                      </m:r>
                      <m:r>
                        <a:rPr lang="en-US" altLang="zh-CN" sz="2000" b="0" i="1" dirty="0" smtClean="0">
                          <a:latin typeface="Cambria Math" panose="02040503050406030204" pitchFamily="18" charset="0"/>
                        </a:rPr>
                        <m:t>)</m:t>
                      </m:r>
                    </m:oMath>
                  </m:oMathPara>
                </a14:m>
                <a:endParaRPr lang="zh-CN" altLang="en-US" sz="2000" dirty="0"/>
              </a:p>
            </p:txBody>
          </p:sp>
        </mc:Choice>
        <mc:Fallback>
          <p:sp>
            <p:nvSpPr>
              <p:cNvPr id="2" name="文本框 1"/>
              <p:cNvSpPr txBox="1">
                <a:spLocks noRot="1" noChangeAspect="1" noMove="1" noResize="1" noEditPoints="1" noAdjustHandles="1" noChangeArrowheads="1" noChangeShapeType="1" noTextEdit="1"/>
              </p:cNvSpPr>
              <p:nvPr/>
            </p:nvSpPr>
            <p:spPr>
              <a:xfrm>
                <a:off x="2566737" y="3163165"/>
                <a:ext cx="3510213" cy="957826"/>
              </a:xfrm>
              <a:prstGeom prst="rect">
                <a:avLst/>
              </a:prstGeom>
              <a:blipFill rotWithShape="1">
                <a:blip r:embed="rId1"/>
                <a:stretch>
                  <a:fillRect l="-2" t="-24"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2481205" y="3773574"/>
                <a:ext cx="822949"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𝑓</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𝐹</m:t>
                      </m:r>
                    </m:oMath>
                  </m:oMathPara>
                </a14:m>
                <a:endParaRPr lang="zh-CN" altLang="en-US" sz="1200" dirty="0"/>
              </a:p>
            </p:txBody>
          </p:sp>
        </mc:Choice>
        <mc:Fallback>
          <p:sp>
            <p:nvSpPr>
              <p:cNvPr id="3" name="文本框 2"/>
              <p:cNvSpPr txBox="1">
                <a:spLocks noRot="1" noChangeAspect="1" noMove="1" noResize="1" noEditPoints="1" noAdjustHandles="1" noChangeArrowheads="1" noChangeShapeType="1" noTextEdit="1"/>
              </p:cNvSpPr>
              <p:nvPr/>
            </p:nvSpPr>
            <p:spPr>
              <a:xfrm>
                <a:off x="2481205" y="3773574"/>
                <a:ext cx="822949" cy="276999"/>
              </a:xfrm>
              <a:prstGeom prst="rect">
                <a:avLst/>
              </a:prstGeom>
              <a:blipFill rotWithShape="1">
                <a:blip r:embed="rId2"/>
                <a:stretch>
                  <a:fillRect l="-32" t="-146" r="30" b="1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040674" y="5837961"/>
                <a:ext cx="5430644" cy="542969"/>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𝑤</m:t>
                        </m:r>
                      </m:e>
                    </m:d>
                    <m:r>
                      <a:rPr lang="en-US" altLang="zh-CN" sz="2000" b="0" i="1" smtClean="0">
                        <a:latin typeface="Cambria Math" panose="02040503050406030204" pitchFamily="18" charset="0"/>
                      </a:rPr>
                      <m:t>=</m:t>
                    </m:r>
                  </m:oMath>
                </a14:m>
                <a:r>
                  <a:rPr lang="en-US" altLang="zh-CN" sz="2000" dirty="0"/>
                  <a:t> </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b="0" i="1" smtClean="0">
                            <a:latin typeface="Cambria Math" panose="02040503050406030204" pitchFamily="18" charset="0"/>
                          </a:rPr>
                          <m:t>2</m:t>
                        </m:r>
                      </m:den>
                    </m:f>
                  </m:oMath>
                </a14:m>
                <a:r>
                  <a:rPr lang="en-US" altLang="zh-CN" sz="2000" dirty="0"/>
                  <a:t> </a:t>
                </a:r>
                <a14:m>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smtClean="0">
                            <a:latin typeface="Cambria Math" panose="02040503050406030204" pitchFamily="18" charset="0"/>
                          </a:rPr>
                          <m:t>𝑖</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1</m:t>
                        </m:r>
                      </m:sub>
                      <m:sup>
                        <m:r>
                          <a:rPr lang="en-US" altLang="zh-CN" sz="2000" b="0" i="1" smtClean="0">
                            <a:latin typeface="Cambria Math" panose="02040503050406030204" pitchFamily="18" charset="0"/>
                          </a:rPr>
                          <m:t>𝑁</m:t>
                        </m:r>
                      </m:sup>
                      <m:e>
                        <m:sSup>
                          <m:sSupPr>
                            <m:ctrlPr>
                              <a:rPr lang="en-US" altLang="zh-CN" sz="2000" i="1" smtClean="0">
                                <a:latin typeface="Cambria Math" panose="02040503050406030204" pitchFamily="18" charset="0"/>
                              </a:rPr>
                            </m:ctrlPr>
                          </m:sSup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𝑤</m:t>
                                    </m:r>
                                  </m:e>
                                </m:d>
                                <m:r>
                                  <a:rPr lang="en-US" altLang="zh-CN" sz="2000" i="1">
                                    <a:latin typeface="Cambria Math" panose="02040503050406030204" pitchFamily="18" charset="0"/>
                                  </a:rPr>
                                  <m:t>−</m:t>
                                </m:r>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e>
                          <m:sup>
                            <m:r>
                              <a:rPr lang="en-US" altLang="zh-CN" sz="2000" b="0" i="1" smtClean="0">
                                <a:latin typeface="Cambria Math" panose="02040503050406030204" pitchFamily="18" charset="0"/>
                              </a:rPr>
                              <m:t>2</m:t>
                            </m:r>
                          </m:sup>
                        </m:sSup>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𝜆</m:t>
                        </m:r>
                      </m:num>
                      <m:den>
                        <m:r>
                          <a:rPr lang="en-US" altLang="zh-CN" sz="2000" b="0" i="1" smtClean="0">
                            <a:latin typeface="Cambria Math" panose="02040503050406030204" pitchFamily="18" charset="0"/>
                          </a:rPr>
                          <m:t>2</m:t>
                        </m:r>
                      </m:den>
                    </m:f>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𝑤</m:t>
                            </m:r>
                          </m:e>
                        </m:d>
                      </m:e>
                      <m:sup>
                        <m:r>
                          <a:rPr lang="en-US" altLang="zh-CN" sz="2000" b="0" i="1" smtClean="0">
                            <a:latin typeface="Cambria Math" panose="02040503050406030204" pitchFamily="18" charset="0"/>
                          </a:rPr>
                          <m:t>2</m:t>
                        </m:r>
                      </m:sup>
                    </m:sSup>
                  </m:oMath>
                </a14:m>
                <a:endParaRPr lang="zh-CN" altLang="en-US" sz="2000" dirty="0"/>
              </a:p>
            </p:txBody>
          </p:sp>
        </mc:Choice>
        <mc:Fallback>
          <p:sp>
            <p:nvSpPr>
              <p:cNvPr id="5" name="文本框 4"/>
              <p:cNvSpPr txBox="1">
                <a:spLocks noRot="1" noChangeAspect="1" noMove="1" noResize="1" noEditPoints="1" noAdjustHandles="1" noChangeArrowheads="1" noChangeShapeType="1" noTextEdit="1"/>
              </p:cNvSpPr>
              <p:nvPr/>
            </p:nvSpPr>
            <p:spPr>
              <a:xfrm>
                <a:off x="2040674" y="5837961"/>
                <a:ext cx="5430644" cy="542969"/>
              </a:xfrm>
              <a:prstGeom prst="rect">
                <a:avLst/>
              </a:prstGeom>
              <a:blipFill rotWithShape="1">
                <a:blip r:embed="rId3"/>
                <a:stretch>
                  <a:fillRect l="-8" t="-75" r="10"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155031" y="5046423"/>
                <a:ext cx="6833937" cy="526939"/>
              </a:xfrm>
              <a:prstGeom prst="rect">
                <a:avLst/>
              </a:prstGeom>
              <a:noFill/>
            </p:spPr>
            <p:txBody>
              <a:bodyPr wrap="square" rtlCol="0">
                <a:spAutoFit/>
              </a:bodyPr>
              <a:lstStyle/>
              <a:p>
                <a:pPr algn="ctr"/>
                <a14:m>
                  <m:oMath xmlns:m="http://schemas.openxmlformats.org/officeDocument/2006/math">
                    <m:r>
                      <a:rPr lang="en-US" altLang="zh-CN" sz="2000" i="1" smtClean="0">
                        <a:latin typeface="Cambria Math" panose="02040503050406030204" pitchFamily="18" charset="0"/>
                      </a:rPr>
                      <m:t>𝐿</m:t>
                    </m:r>
                    <m:r>
                      <a:rPr lang="en-US" altLang="zh-CN" sz="2000" b="0" i="1" smtClean="0">
                        <a:latin typeface="Cambria Math" panose="02040503050406030204" pitchFamily="18" charset="0"/>
                      </a:rPr>
                      <m:t>1</m:t>
                    </m:r>
                    <m:r>
                      <a:rPr lang="en-US" altLang="zh-CN" sz="2000" i="1">
                        <a:latin typeface="Cambria Math" panose="02040503050406030204" pitchFamily="18" charset="0"/>
                      </a:rPr>
                      <m:t>:</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𝑤</m:t>
                        </m:r>
                      </m:e>
                    </m:d>
                    <m:r>
                      <a:rPr lang="en-US" altLang="zh-CN" sz="2000" b="0" i="1" smtClean="0">
                        <a:latin typeface="Cambria Math" panose="02040503050406030204" pitchFamily="18" charset="0"/>
                      </a:rPr>
                      <m:t>=</m:t>
                    </m:r>
                  </m:oMath>
                </a14:m>
                <a:r>
                  <a:rPr lang="en-US" altLang="zh-CN" sz="2000" dirty="0"/>
                  <a:t> </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b="0" i="1" smtClean="0">
                            <a:latin typeface="Cambria Math" panose="02040503050406030204" pitchFamily="18" charset="0"/>
                          </a:rPr>
                          <m:t>2</m:t>
                        </m:r>
                      </m:den>
                    </m:f>
                  </m:oMath>
                </a14:m>
                <a:r>
                  <a:rPr lang="en-US" altLang="zh-CN" sz="2000" dirty="0"/>
                  <a:t> </a:t>
                </a:r>
                <a14:m>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smtClean="0">
                            <a:latin typeface="Cambria Math" panose="02040503050406030204" pitchFamily="18" charset="0"/>
                          </a:rPr>
                          <m:t>𝑖</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1</m:t>
                        </m:r>
                      </m:sub>
                      <m:sup>
                        <m:r>
                          <a:rPr lang="en-US" altLang="zh-CN" sz="2000" b="0" i="1" smtClean="0">
                            <a:latin typeface="Cambria Math" panose="02040503050406030204" pitchFamily="18" charset="0"/>
                          </a:rPr>
                          <m:t>𝑁</m:t>
                        </m:r>
                      </m:sup>
                      <m:e>
                        <m:sSup>
                          <m:sSupPr>
                            <m:ctrlPr>
                              <a:rPr lang="en-US" altLang="zh-CN" sz="2000" i="1" smtClean="0">
                                <a:latin typeface="Cambria Math" panose="02040503050406030204" pitchFamily="18" charset="0"/>
                              </a:rPr>
                            </m:ctrlPr>
                          </m:sSup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𝑤</m:t>
                                    </m:r>
                                  </m:e>
                                </m:d>
                                <m:r>
                                  <a:rPr lang="en-US" altLang="zh-CN" sz="2000" i="1">
                                    <a:latin typeface="Cambria Math" panose="02040503050406030204" pitchFamily="18" charset="0"/>
                                  </a:rPr>
                                  <m:t>−</m:t>
                                </m:r>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𝜆</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𝑤</m:t>
                                </m:r>
                              </m:e>
                            </m:d>
                          </m:e>
                          <m:sub>
                            <m:r>
                              <a:rPr lang="en-US" altLang="zh-CN" sz="2000" b="0" i="1" smtClean="0">
                                <a:latin typeface="Cambria Math" panose="02040503050406030204" pitchFamily="18" charset="0"/>
                              </a:rPr>
                              <m:t>1</m:t>
                            </m:r>
                          </m:sub>
                        </m:sSub>
                      </m:e>
                    </m:nary>
                  </m:oMath>
                </a14:m>
                <a:endParaRPr lang="zh-CN" altLang="en-US" sz="2000" dirty="0"/>
              </a:p>
            </p:txBody>
          </p:sp>
        </mc:Choice>
        <mc:Fallback>
          <p:sp>
            <p:nvSpPr>
              <p:cNvPr id="6" name="文本框 5"/>
              <p:cNvSpPr txBox="1">
                <a:spLocks noRot="1" noChangeAspect="1" noMove="1" noResize="1" noEditPoints="1" noAdjustHandles="1" noChangeArrowheads="1" noChangeShapeType="1" noTextEdit="1"/>
              </p:cNvSpPr>
              <p:nvPr/>
            </p:nvSpPr>
            <p:spPr>
              <a:xfrm>
                <a:off x="1155031" y="5046423"/>
                <a:ext cx="6833937" cy="526939"/>
              </a:xfrm>
              <a:prstGeom prst="rect">
                <a:avLst/>
              </a:prstGeom>
              <a:blipFill rotWithShape="1">
                <a:blip r:embed="rId4"/>
                <a:stretch>
                  <a:fillRect l="-9" t="-15" b="114"/>
                </a:stretch>
              </a:blipFill>
            </p:spPr>
            <p:txBody>
              <a:bodyPr/>
              <a:lstStyle/>
              <a:p>
                <a:r>
                  <a:rPr lang="zh-CN" alt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421579" y="2516082"/>
            <a:ext cx="6318702" cy="3629862"/>
          </a:xfrm>
        </p:spPr>
        <p:txBody>
          <a:bodyPr>
            <a:normAutofit/>
          </a:bodyPr>
          <a:lstStyle/>
          <a:p>
            <a:r>
              <a:rPr lang="en-US" altLang="zh-CN" sz="2400"/>
              <a:t>L1</a:t>
            </a:r>
            <a:r>
              <a:rPr lang="zh-CN" altLang="en-US" sz="2400"/>
              <a:t>与</a:t>
            </a:r>
            <a:r>
              <a:rPr lang="en-US" altLang="zh-CN" sz="2400"/>
              <a:t>L2</a:t>
            </a:r>
            <a:r>
              <a:rPr lang="zh-CN" altLang="en-US" sz="2400"/>
              <a:t>正则化的作用</a:t>
            </a:r>
            <a:endParaRPr lang="en-US" altLang="zh-CN" sz="2400" dirty="0"/>
          </a:p>
          <a:p>
            <a:endParaRPr lang="en-US" altLang="zh-CN" sz="2400" dirty="0"/>
          </a:p>
          <a:p>
            <a:pPr lvl="1"/>
            <a:endParaRPr lang="zh-CN" altLang="en-US" sz="2000" dirty="0"/>
          </a:p>
        </p:txBody>
      </p:sp>
      <p:sp>
        <p:nvSpPr>
          <p:cNvPr id="11" name="标题 1"/>
          <p:cNvSpPr txBox="1"/>
          <p:nvPr/>
        </p:nvSpPr>
        <p:spPr>
          <a:xfrm>
            <a:off x="298800" y="1720448"/>
            <a:ext cx="6723791"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正</a:t>
            </a:r>
            <a:r>
              <a:rPr lang="zh-CN" altLang="en-US" sz="3200" b="1">
                <a:solidFill>
                  <a:schemeClr val="accent1">
                    <a:lumMod val="50000"/>
                  </a:schemeClr>
                </a:solidFill>
                <a:latin typeface="+mn-ea"/>
                <a:ea typeface="+mn-ea"/>
              </a:rPr>
              <a:t>则化</a:t>
            </a:r>
            <a:endParaRPr lang="zh-CN" altLang="en-US" sz="3200" b="1" dirty="0">
              <a:solidFill>
                <a:schemeClr val="accent1">
                  <a:lumMod val="50000"/>
                </a:schemeClr>
              </a:solidFill>
              <a:latin typeface="+mn-ea"/>
              <a:ea typeface="+mn-ea"/>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pic>
        <p:nvPicPr>
          <p:cNvPr id="4" name="图片 3"/>
          <p:cNvPicPr>
            <a:picLocks noChangeAspect="1"/>
          </p:cNvPicPr>
          <p:nvPr/>
        </p:nvPicPr>
        <p:blipFill>
          <a:blip r:embed="rId1"/>
          <a:stretch>
            <a:fillRect/>
          </a:stretch>
        </p:blipFill>
        <p:spPr>
          <a:xfrm>
            <a:off x="432349" y="2972753"/>
            <a:ext cx="4798503" cy="3087149"/>
          </a:xfrm>
          <a:prstGeom prst="rect">
            <a:avLst/>
          </a:prstGeom>
        </p:spPr>
      </p:pic>
      <p:sp>
        <p:nvSpPr>
          <p:cNvPr id="8" name="矩形 7"/>
          <p:cNvSpPr/>
          <p:nvPr/>
        </p:nvSpPr>
        <p:spPr>
          <a:xfrm>
            <a:off x="3660695" y="6106213"/>
            <a:ext cx="399468" cy="369332"/>
          </a:xfrm>
          <a:prstGeom prst="rect">
            <a:avLst/>
          </a:prstGeom>
        </p:spPr>
        <p:txBody>
          <a:bodyPr wrap="none">
            <a:spAutoFit/>
          </a:bodyPr>
          <a:lstStyle/>
          <a:p>
            <a:r>
              <a:rPr lang="en-US" altLang="zh-CN"/>
              <a:t>L1</a:t>
            </a:r>
            <a:endParaRPr lang="zh-CN" altLang="en-US"/>
          </a:p>
        </p:txBody>
      </p:sp>
      <p:sp>
        <p:nvSpPr>
          <p:cNvPr id="9" name="矩形 8"/>
          <p:cNvSpPr/>
          <p:nvPr/>
        </p:nvSpPr>
        <p:spPr>
          <a:xfrm>
            <a:off x="1325239" y="6066482"/>
            <a:ext cx="399468" cy="369332"/>
          </a:xfrm>
          <a:prstGeom prst="rect">
            <a:avLst/>
          </a:prstGeom>
        </p:spPr>
        <p:txBody>
          <a:bodyPr wrap="none">
            <a:spAutoFit/>
          </a:bodyPr>
          <a:lstStyle/>
          <a:p>
            <a:r>
              <a:rPr lang="en-US" altLang="zh-CN"/>
              <a:t>L2</a:t>
            </a:r>
            <a:endParaRPr lang="zh-CN" altLang="en-US"/>
          </a:p>
        </p:txBody>
      </p:sp>
      <p:sp>
        <p:nvSpPr>
          <p:cNvPr id="13" name="内容占位符 2"/>
          <p:cNvSpPr txBox="1"/>
          <p:nvPr/>
        </p:nvSpPr>
        <p:spPr>
          <a:xfrm>
            <a:off x="5285716" y="3052651"/>
            <a:ext cx="3608348" cy="29273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000" dirty="0"/>
              <a:t>L1</a:t>
            </a:r>
            <a:r>
              <a:rPr lang="zh-CN" altLang="en-US" sz="2000" dirty="0"/>
              <a:t>与</a:t>
            </a:r>
            <a:r>
              <a:rPr lang="en-US" altLang="zh-CN" sz="2000" dirty="0"/>
              <a:t>L2</a:t>
            </a:r>
            <a:r>
              <a:rPr lang="zh-CN" altLang="en-US" sz="2000" dirty="0"/>
              <a:t>正则化都有助于降低过拟合风险</a:t>
            </a:r>
            <a:endParaRPr lang="en-US" altLang="zh-CN" sz="2000" dirty="0"/>
          </a:p>
          <a:p>
            <a:pPr>
              <a:lnSpc>
                <a:spcPct val="100000"/>
              </a:lnSpc>
            </a:pPr>
            <a:endParaRPr lang="en-US" altLang="zh-CN" sz="2000" dirty="0"/>
          </a:p>
          <a:p>
            <a:pPr>
              <a:lnSpc>
                <a:spcPct val="100000"/>
              </a:lnSpc>
            </a:pPr>
            <a:r>
              <a:rPr lang="en-US" altLang="zh-CN" sz="2000" b="1" dirty="0">
                <a:solidFill>
                  <a:srgbClr val="0070C0"/>
                </a:solidFill>
              </a:rPr>
              <a:t>L1</a:t>
            </a:r>
            <a:r>
              <a:rPr lang="zh-CN" altLang="en-US" sz="2000" b="1" dirty="0">
                <a:solidFill>
                  <a:srgbClr val="0070C0"/>
                </a:solidFill>
              </a:rPr>
              <a:t>正则化</a:t>
            </a:r>
            <a:r>
              <a:rPr lang="zh-CN" altLang="en-US" sz="2000" dirty="0"/>
              <a:t>易获得</a:t>
            </a:r>
            <a:r>
              <a:rPr lang="zh-CN" altLang="en-US" sz="2000" b="1" dirty="0">
                <a:solidFill>
                  <a:srgbClr val="C00000"/>
                </a:solidFill>
              </a:rPr>
              <a:t>“稀疏”</a:t>
            </a:r>
            <a:r>
              <a:rPr lang="zh-CN" altLang="en-US" sz="2000" dirty="0"/>
              <a:t>解</a:t>
            </a:r>
            <a:r>
              <a:rPr lang="en-US" altLang="zh-CN" sz="2000" dirty="0"/>
              <a:t>——</a:t>
            </a:r>
            <a:r>
              <a:rPr lang="zh-CN" altLang="en-US" sz="2000" dirty="0"/>
              <a:t>模型系数拥有更多的</a:t>
            </a:r>
            <a:r>
              <a:rPr lang="en-US" altLang="zh-CN" sz="2000" dirty="0"/>
              <a:t>0</a:t>
            </a:r>
            <a:r>
              <a:rPr lang="zh-CN" altLang="en-US" sz="2000" dirty="0"/>
              <a:t>分量</a:t>
            </a:r>
            <a:r>
              <a:rPr lang="en-US" altLang="zh-CN" sz="2000" dirty="0"/>
              <a:t>/</a:t>
            </a:r>
            <a:r>
              <a:rPr lang="zh-CN" altLang="en-US" sz="2000" dirty="0"/>
              <a:t>更少的非</a:t>
            </a:r>
            <a:r>
              <a:rPr lang="en-US" altLang="zh-CN" sz="2000" dirty="0"/>
              <a:t>0</a:t>
            </a:r>
            <a:r>
              <a:rPr lang="zh-CN" altLang="en-US" sz="2000" dirty="0"/>
              <a:t>分量</a:t>
            </a:r>
            <a:endParaRPr lang="en-US" altLang="zh-CN" sz="2000" dirty="0"/>
          </a:p>
          <a:p>
            <a:pPr>
              <a:lnSpc>
                <a:spcPct val="100000"/>
              </a:lnSpc>
            </a:pPr>
            <a:endParaRPr lang="en-US" altLang="zh-CN" sz="2000" dirty="0"/>
          </a:p>
          <a:p>
            <a:pPr>
              <a:lnSpc>
                <a:spcPct val="100000"/>
              </a:lnSpc>
            </a:pPr>
            <a:r>
              <a:rPr lang="en-US" altLang="zh-CN" sz="2000" dirty="0"/>
              <a:t>“</a:t>
            </a:r>
            <a:r>
              <a:rPr lang="zh-CN" altLang="en-US" sz="2000" dirty="0"/>
              <a:t>嵌入式</a:t>
            </a:r>
            <a:r>
              <a:rPr lang="en-US" altLang="zh-CN" sz="2000" dirty="0"/>
              <a:t>” </a:t>
            </a:r>
            <a:r>
              <a:rPr lang="zh-CN" altLang="en-US" sz="2000" b="1" dirty="0">
                <a:solidFill>
                  <a:srgbClr val="0070C0"/>
                </a:solidFill>
              </a:rPr>
              <a:t>特征选择</a:t>
            </a:r>
            <a:endParaRPr lang="zh-CN" altLang="en-US" sz="1800" b="1" dirty="0">
              <a:solidFill>
                <a:srgbClr val="0070C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298800" y="1689968"/>
            <a:ext cx="6723791"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正</a:t>
            </a:r>
            <a:r>
              <a:rPr lang="zh-CN" altLang="en-US" sz="3200" b="1">
                <a:solidFill>
                  <a:schemeClr val="accent1">
                    <a:lumMod val="50000"/>
                  </a:schemeClr>
                </a:solidFill>
                <a:latin typeface="+mn-ea"/>
                <a:ea typeface="+mn-ea"/>
              </a:rPr>
              <a:t>则化</a:t>
            </a:r>
            <a:endParaRPr lang="zh-CN" altLang="en-US" sz="3200" b="1" dirty="0">
              <a:solidFill>
                <a:schemeClr val="accent1">
                  <a:lumMod val="50000"/>
                </a:schemeClr>
              </a:solidFill>
              <a:latin typeface="+mn-ea"/>
              <a:ea typeface="+mn-ea"/>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pic>
        <p:nvPicPr>
          <p:cNvPr id="9" name="图片 8"/>
          <p:cNvPicPr>
            <a:picLocks noChangeAspect="1"/>
          </p:cNvPicPr>
          <p:nvPr/>
        </p:nvPicPr>
        <p:blipFill rotWithShape="1">
          <a:blip r:embed="rId1"/>
          <a:srcRect r="50000"/>
          <a:stretch>
            <a:fillRect/>
          </a:stretch>
        </p:blipFill>
        <p:spPr>
          <a:xfrm>
            <a:off x="5153788" y="1971416"/>
            <a:ext cx="2921437" cy="2122665"/>
          </a:xfrm>
          <a:prstGeom prst="rect">
            <a:avLst/>
          </a:prstGeom>
        </p:spPr>
      </p:pic>
      <p:pic>
        <p:nvPicPr>
          <p:cNvPr id="14" name="图片 1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623823" y="2573373"/>
            <a:ext cx="3774828" cy="792505"/>
          </a:xfrm>
          <a:prstGeom prst="rect">
            <a:avLst/>
          </a:prstGeom>
        </p:spPr>
      </p:pic>
      <p:pic>
        <p:nvPicPr>
          <p:cNvPr id="2" name="图片 1"/>
          <p:cNvPicPr>
            <a:picLocks noChangeAspect="1"/>
          </p:cNvPicPr>
          <p:nvPr/>
        </p:nvPicPr>
        <p:blipFill>
          <a:blip r:embed="rId4"/>
          <a:stretch>
            <a:fillRect/>
          </a:stretch>
        </p:blipFill>
        <p:spPr>
          <a:xfrm>
            <a:off x="714087" y="3365878"/>
            <a:ext cx="3857913" cy="2902620"/>
          </a:xfrm>
          <a:prstGeom prst="rect">
            <a:avLst/>
          </a:prstGeom>
        </p:spPr>
      </p:pic>
      <p:pic>
        <p:nvPicPr>
          <p:cNvPr id="8" name="图片 7"/>
          <p:cNvPicPr>
            <a:picLocks noChangeAspect="1"/>
          </p:cNvPicPr>
          <p:nvPr/>
        </p:nvPicPr>
        <p:blipFill rotWithShape="1">
          <a:blip r:embed="rId1"/>
          <a:srcRect l="50835"/>
          <a:stretch>
            <a:fillRect/>
          </a:stretch>
        </p:blipFill>
        <p:spPr>
          <a:xfrm>
            <a:off x="5269012" y="4233686"/>
            <a:ext cx="2872669" cy="212266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164080" y="3244334"/>
            <a:ext cx="4401312" cy="3362276"/>
          </a:xfrm>
          <a:prstGeom prst="rect">
            <a:avLst/>
          </a:prstGeom>
        </p:spPr>
      </p:pic>
      <p:sp>
        <p:nvSpPr>
          <p:cNvPr id="5" name="标题 1"/>
          <p:cNvSpPr txBox="1"/>
          <p:nvPr/>
        </p:nvSpPr>
        <p:spPr>
          <a:xfrm>
            <a:off x="298800" y="1714352"/>
            <a:ext cx="6723791"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正</a:t>
            </a:r>
            <a:r>
              <a:rPr lang="zh-CN" altLang="en-US" sz="3200" b="1">
                <a:solidFill>
                  <a:schemeClr val="accent1">
                    <a:lumMod val="50000"/>
                  </a:schemeClr>
                </a:solidFill>
                <a:latin typeface="+mn-ea"/>
                <a:ea typeface="+mn-ea"/>
              </a:rPr>
              <a:t>则化</a:t>
            </a:r>
            <a:endParaRPr lang="zh-CN" altLang="en-US" sz="3200" b="1" dirty="0">
              <a:solidFill>
                <a:schemeClr val="accent1">
                  <a:lumMod val="50000"/>
                </a:schemeClr>
              </a:solidFill>
              <a:latin typeface="+mn-ea"/>
              <a:ea typeface="+mn-ea"/>
            </a:endParaRPr>
          </a:p>
        </p:txBody>
      </p:sp>
      <p:sp>
        <p:nvSpPr>
          <p:cNvPr id="6" name="矩形 5"/>
          <p:cNvSpPr/>
          <p:nvPr/>
        </p:nvSpPr>
        <p:spPr>
          <a:xfrm>
            <a:off x="5919061" y="3059668"/>
            <a:ext cx="646331" cy="369332"/>
          </a:xfrm>
          <a:prstGeom prst="rect">
            <a:avLst/>
          </a:prstGeom>
        </p:spPr>
        <p:txBody>
          <a:bodyPr wrap="none">
            <a:spAutoFit/>
          </a:bodyPr>
          <a:lstStyle/>
          <a:p>
            <a:r>
              <a:rPr lang="zh-CN" altLang="en-US" b="1">
                <a:solidFill>
                  <a:srgbClr val="0070C0"/>
                </a:solidFill>
              </a:rPr>
              <a:t>偏差</a:t>
            </a:r>
            <a:endParaRPr lang="zh-CN" altLang="en-US" b="1">
              <a:solidFill>
                <a:srgbClr val="0070C0"/>
              </a:solidFill>
            </a:endParaRPr>
          </a:p>
        </p:txBody>
      </p:sp>
      <p:sp>
        <p:nvSpPr>
          <p:cNvPr id="7" name="矩形 6"/>
          <p:cNvSpPr/>
          <p:nvPr/>
        </p:nvSpPr>
        <p:spPr>
          <a:xfrm>
            <a:off x="2550847" y="3059668"/>
            <a:ext cx="646331" cy="369332"/>
          </a:xfrm>
          <a:prstGeom prst="rect">
            <a:avLst/>
          </a:prstGeom>
        </p:spPr>
        <p:txBody>
          <a:bodyPr wrap="none">
            <a:spAutoFit/>
          </a:bodyPr>
          <a:lstStyle/>
          <a:p>
            <a:r>
              <a:rPr lang="zh-CN" altLang="en-US" b="1">
                <a:solidFill>
                  <a:srgbClr val="0070C0"/>
                </a:solidFill>
              </a:rPr>
              <a:t>方差</a:t>
            </a:r>
            <a:endParaRPr lang="zh-CN" altLang="en-US" b="1">
              <a:solidFill>
                <a:srgbClr val="0070C0"/>
              </a:solidFill>
            </a:endParaRPr>
          </a:p>
        </p:txBody>
      </p:sp>
      <p:sp>
        <p:nvSpPr>
          <p:cNvPr id="8" name="矩形 7"/>
          <p:cNvSpPr/>
          <p:nvPr/>
        </p:nvSpPr>
        <p:spPr>
          <a:xfrm>
            <a:off x="459569" y="2475519"/>
            <a:ext cx="2414444" cy="506742"/>
          </a:xfrm>
          <a:prstGeom prst="rect">
            <a:avLst/>
          </a:prstGeom>
        </p:spPr>
        <p:txBody>
          <a:bodyPr wrap="none">
            <a:spAutoFit/>
          </a:bodyPr>
          <a:lstStyle/>
          <a:p>
            <a:pPr marL="285750" indent="-285750">
              <a:lnSpc>
                <a:spcPct val="120000"/>
              </a:lnSpc>
              <a:buFont typeface="Arial" panose="020B0604020202020204" pitchFamily="34" charset="0"/>
              <a:buChar char="•"/>
            </a:pPr>
            <a:r>
              <a:rPr lang="zh-CN" altLang="en-US" sz="2400"/>
              <a:t>偏差</a:t>
            </a:r>
            <a:r>
              <a:rPr lang="en-US" altLang="zh-CN" sz="2400"/>
              <a:t>-</a:t>
            </a:r>
            <a:r>
              <a:rPr lang="zh-CN" altLang="en-US" sz="2400"/>
              <a:t>方差权衡</a:t>
            </a:r>
            <a:endParaRPr lang="en-US" altLang="zh-CN" sz="2400" dirty="0"/>
          </a:p>
        </p:txBody>
      </p:sp>
      <p:cxnSp>
        <p:nvCxnSpPr>
          <p:cNvPr id="9" name="直接箭头连接符 8"/>
          <p:cNvCxnSpPr/>
          <p:nvPr/>
        </p:nvCxnSpPr>
        <p:spPr>
          <a:xfrm flipH="1">
            <a:off x="2392429" y="3432254"/>
            <a:ext cx="94488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754262" y="3456638"/>
            <a:ext cx="91821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0" y="2711810"/>
            <a:ext cx="7886700" cy="3629862"/>
          </a:xfrm>
        </p:spPr>
        <p:txBody>
          <a:bodyPr>
            <a:normAutofit fontScale="92500" lnSpcReduction="10000"/>
          </a:bodyPr>
          <a:lstStyle/>
          <a:p>
            <a:pPr lvl="1"/>
            <a:r>
              <a:rPr lang="en-US" altLang="zh-CN" dirty="0"/>
              <a:t>Different </a:t>
            </a:r>
            <a:r>
              <a:rPr lang="en-US" altLang="zh-CN" b="1" dirty="0">
                <a:solidFill>
                  <a:srgbClr val="0070C0"/>
                </a:solidFill>
              </a:rPr>
              <a:t>hyper-parameters</a:t>
            </a:r>
            <a:endParaRPr lang="en-US" altLang="zh-CN" b="1" dirty="0">
              <a:solidFill>
                <a:srgbClr val="0070C0"/>
              </a:solidFill>
            </a:endParaRPr>
          </a:p>
          <a:p>
            <a:pPr lvl="1"/>
            <a:r>
              <a:rPr lang="en-US" altLang="zh-CN" dirty="0"/>
              <a:t>Different </a:t>
            </a:r>
            <a:r>
              <a:rPr lang="en-US" altLang="zh-CN" b="1" dirty="0">
                <a:solidFill>
                  <a:srgbClr val="0070C0"/>
                </a:solidFill>
              </a:rPr>
              <a:t>types of models</a:t>
            </a:r>
            <a:endParaRPr lang="en-US" altLang="zh-CN" b="1" dirty="0">
              <a:solidFill>
                <a:srgbClr val="0070C0"/>
              </a:solidFill>
            </a:endParaRPr>
          </a:p>
          <a:p>
            <a:pPr lvl="1"/>
            <a:endParaRPr lang="en-US" altLang="zh-CN" dirty="0"/>
          </a:p>
          <a:p>
            <a:pPr lvl="1"/>
            <a:r>
              <a:rPr lang="zh-CN" altLang="en-US" dirty="0"/>
              <a:t>训练集 </a:t>
            </a:r>
            <a:r>
              <a:rPr lang="en-US" altLang="zh-CN" dirty="0"/>
              <a:t>training set:</a:t>
            </a:r>
            <a:r>
              <a:rPr lang="zh-CN" altLang="en-US" dirty="0"/>
              <a:t> </a:t>
            </a:r>
            <a:r>
              <a:rPr lang="en-GB" altLang="zh-CN" dirty="0"/>
              <a:t>	</a:t>
            </a:r>
            <a:r>
              <a:rPr lang="zh-CN" altLang="en-US" dirty="0"/>
              <a:t>用于训练模型</a:t>
            </a:r>
            <a:r>
              <a:rPr lang="en-US" altLang="zh-CN" dirty="0"/>
              <a:t>	</a:t>
            </a:r>
            <a:endParaRPr lang="en-US" altLang="zh-CN" dirty="0"/>
          </a:p>
          <a:p>
            <a:pPr lvl="1"/>
            <a:r>
              <a:rPr lang="zh-CN" altLang="en-US" b="1" dirty="0">
                <a:solidFill>
                  <a:srgbClr val="0070C0"/>
                </a:solidFill>
              </a:rPr>
              <a:t>验证集 </a:t>
            </a:r>
            <a:r>
              <a:rPr lang="en-US" altLang="zh-CN" b="1" dirty="0">
                <a:solidFill>
                  <a:srgbClr val="0070C0"/>
                </a:solidFill>
              </a:rPr>
              <a:t>validation set</a:t>
            </a:r>
            <a:r>
              <a:rPr lang="en-US" altLang="zh-CN" dirty="0">
                <a:solidFill>
                  <a:srgbClr val="0070C0"/>
                </a:solidFill>
              </a:rPr>
              <a:t>:	</a:t>
            </a:r>
            <a:r>
              <a:rPr lang="zh-CN" altLang="en-US" b="1" dirty="0">
                <a:solidFill>
                  <a:srgbClr val="0070C0"/>
                </a:solidFill>
              </a:rPr>
              <a:t>用于模型选择</a:t>
            </a:r>
            <a:endParaRPr lang="en-US" altLang="zh-CN" b="1" dirty="0">
              <a:solidFill>
                <a:srgbClr val="0070C0"/>
              </a:solidFill>
            </a:endParaRPr>
          </a:p>
          <a:p>
            <a:pPr lvl="1"/>
            <a:r>
              <a:rPr lang="zh-CN" altLang="en-US" b="1" dirty="0">
                <a:solidFill>
                  <a:srgbClr val="C00000"/>
                </a:solidFill>
              </a:rPr>
              <a:t>测试集 </a:t>
            </a:r>
            <a:r>
              <a:rPr lang="en-US" altLang="zh-CN" b="1" dirty="0">
                <a:solidFill>
                  <a:srgbClr val="C00000"/>
                </a:solidFill>
              </a:rPr>
              <a:t>test  set</a:t>
            </a:r>
            <a:r>
              <a:rPr lang="en-US" altLang="zh-CN" dirty="0">
                <a:solidFill>
                  <a:srgbClr val="C00000"/>
                </a:solidFill>
              </a:rPr>
              <a:t>:</a:t>
            </a:r>
            <a:r>
              <a:rPr lang="zh-CN" altLang="en-US" dirty="0">
                <a:solidFill>
                  <a:srgbClr val="C00000"/>
                </a:solidFill>
              </a:rPr>
              <a:t>  </a:t>
            </a:r>
            <a:r>
              <a:rPr lang="en-GB" altLang="zh-CN" dirty="0">
                <a:solidFill>
                  <a:srgbClr val="C00000"/>
                </a:solidFill>
              </a:rPr>
              <a:t>	              </a:t>
            </a:r>
            <a:r>
              <a:rPr lang="zh-CN" altLang="en-US" b="1" dirty="0">
                <a:solidFill>
                  <a:srgbClr val="C00000"/>
                </a:solidFill>
              </a:rPr>
              <a:t>用于最终对学习方法的评估</a:t>
            </a:r>
            <a:endParaRPr lang="en-US" altLang="zh-CN" b="1" dirty="0">
              <a:solidFill>
                <a:srgbClr val="C00000"/>
              </a:solidFill>
            </a:endParaRPr>
          </a:p>
          <a:p>
            <a:endParaRPr lang="en-US" altLang="zh-CN" dirty="0">
              <a:solidFill>
                <a:srgbClr val="C00000"/>
              </a:solidFill>
            </a:endParaRPr>
          </a:p>
          <a:p>
            <a:pPr lvl="1"/>
            <a:r>
              <a:rPr lang="zh-CN" altLang="en-US" dirty="0"/>
              <a:t>简单交叉验证</a:t>
            </a:r>
            <a:endParaRPr lang="en-US" altLang="zh-CN" dirty="0"/>
          </a:p>
          <a:p>
            <a:pPr lvl="1"/>
            <a:r>
              <a:rPr lang="en-US" altLang="zh-CN" dirty="0"/>
              <a:t>S</a:t>
            </a:r>
            <a:r>
              <a:rPr lang="zh-CN" altLang="en-US" dirty="0"/>
              <a:t>折交叉验证</a:t>
            </a:r>
            <a:endParaRPr lang="en-US" altLang="zh-CN" dirty="0"/>
          </a:p>
          <a:p>
            <a:pPr lvl="1"/>
            <a:r>
              <a:rPr lang="zh-CN" altLang="en-US" dirty="0"/>
              <a:t>留一交叉验证 </a:t>
            </a:r>
            <a:r>
              <a:rPr lang="en-US" altLang="zh-CN" dirty="0"/>
              <a:t>(</a:t>
            </a:r>
            <a:r>
              <a:rPr lang="en-US" altLang="zh-CN" i="1" dirty="0"/>
              <a:t>S </a:t>
            </a:r>
            <a:r>
              <a:rPr lang="en-US" altLang="zh-CN" dirty="0"/>
              <a:t>= </a:t>
            </a:r>
            <a:r>
              <a:rPr lang="en-US" altLang="zh-CN" i="1" dirty="0"/>
              <a:t>N, N</a:t>
            </a:r>
            <a:r>
              <a:rPr lang="zh-CN" altLang="en-US" dirty="0"/>
              <a:t>为样本容量</a:t>
            </a:r>
            <a:r>
              <a:rPr lang="en-US" altLang="zh-CN" dirty="0"/>
              <a:t>)</a:t>
            </a:r>
            <a:endParaRPr lang="en-US" altLang="zh-CN" dirty="0"/>
          </a:p>
        </p:txBody>
      </p:sp>
      <p:sp>
        <p:nvSpPr>
          <p:cNvPr id="13" name="标题 1"/>
          <p:cNvSpPr txBox="1"/>
          <p:nvPr/>
        </p:nvSpPr>
        <p:spPr>
          <a:xfrm>
            <a:off x="298801" y="17021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交叉验证</a:t>
            </a:r>
            <a:r>
              <a:rPr lang="en-US" altLang="zh-CN" sz="3200" b="1" dirty="0">
                <a:solidFill>
                  <a:schemeClr val="accent1">
                    <a:lumMod val="50000"/>
                  </a:schemeClr>
                </a:solidFill>
                <a:latin typeface="+mn-ea"/>
                <a:ea typeface="+mn-ea"/>
              </a:rPr>
              <a:t> (Cross-validation)</a:t>
            </a:r>
            <a:endParaRPr lang="zh-CN" altLang="en-US" sz="3200" b="1" dirty="0">
              <a:solidFill>
                <a:schemeClr val="accent1">
                  <a:lumMod val="50000"/>
                </a:schemeClr>
              </a:solidFill>
              <a:latin typeface="+mn-ea"/>
              <a:ea typeface="+mn-ea"/>
            </a:endParaRPr>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dirty="0"/>
          </a:p>
        </p:txBody>
      </p:sp>
      <p:sp>
        <p:nvSpPr>
          <p:cNvPr id="2" name="矩形 1"/>
          <p:cNvSpPr/>
          <p:nvPr/>
        </p:nvSpPr>
        <p:spPr>
          <a:xfrm>
            <a:off x="7472093" y="4311297"/>
            <a:ext cx="626133" cy="430887"/>
          </a:xfrm>
          <a:prstGeom prst="rect">
            <a:avLst/>
          </a:prstGeom>
        </p:spPr>
        <p:txBody>
          <a:bodyPr wrap="none">
            <a:spAutoFit/>
          </a:bodyPr>
          <a:lstStyle/>
          <a:p>
            <a:r>
              <a:rPr lang="en-US" altLang="zh-CN" sz="2200" i="1" dirty="0" err="1"/>
              <a:t>R</a:t>
            </a:r>
            <a:r>
              <a:rPr lang="en-US" altLang="zh-CN" sz="2200" baseline="-25000" dirty="0" err="1"/>
              <a:t>test</a:t>
            </a:r>
            <a:endParaRPr lang="zh-CN" altLang="en-US" sz="2200" baseline="-25000"/>
          </a:p>
        </p:txBody>
      </p:sp>
      <p:sp>
        <p:nvSpPr>
          <p:cNvPr id="8" name="矩形 7"/>
          <p:cNvSpPr/>
          <p:nvPr/>
        </p:nvSpPr>
        <p:spPr>
          <a:xfrm>
            <a:off x="7468380" y="3982955"/>
            <a:ext cx="423514" cy="430887"/>
          </a:xfrm>
          <a:prstGeom prst="rect">
            <a:avLst/>
          </a:prstGeom>
        </p:spPr>
        <p:txBody>
          <a:bodyPr wrap="none">
            <a:spAutoFit/>
          </a:bodyPr>
          <a:lstStyle/>
          <a:p>
            <a:r>
              <a:rPr lang="en-US" altLang="zh-CN" sz="2200" i="1"/>
              <a:t>R</a:t>
            </a:r>
            <a:r>
              <a:rPr lang="en-US" altLang="zh-CN" sz="2200" baseline="-25000"/>
              <a:t>v</a:t>
            </a:r>
            <a:endParaRPr lang="zh-CN" altLang="en-US" sz="2200" baseline="-25000"/>
          </a:p>
        </p:txBody>
      </p:sp>
      <p:sp>
        <p:nvSpPr>
          <p:cNvPr id="9" name="矩形 8"/>
          <p:cNvSpPr/>
          <p:nvPr/>
        </p:nvSpPr>
        <p:spPr>
          <a:xfrm>
            <a:off x="7468380" y="3660114"/>
            <a:ext cx="681597" cy="430887"/>
          </a:xfrm>
          <a:prstGeom prst="rect">
            <a:avLst/>
          </a:prstGeom>
        </p:spPr>
        <p:txBody>
          <a:bodyPr wrap="none">
            <a:spAutoFit/>
          </a:bodyPr>
          <a:lstStyle/>
          <a:p>
            <a:r>
              <a:rPr lang="en-US" altLang="zh-CN" sz="2200" i="1" dirty="0" err="1"/>
              <a:t>R</a:t>
            </a:r>
            <a:r>
              <a:rPr lang="en-US" altLang="zh-CN" sz="2200" baseline="-25000" dirty="0" err="1"/>
              <a:t>emp</a:t>
            </a:r>
            <a:endParaRPr lang="zh-CN" altLang="en-US" sz="2200" baseline="-25000" dirty="0"/>
          </a:p>
        </p:txBody>
      </p:sp>
      <mc:AlternateContent xmlns:mc="http://schemas.openxmlformats.org/markup-compatibility/2006">
        <mc:Choice xmlns:a14="http://schemas.microsoft.com/office/drawing/2010/main" Requires="a14">
          <p:sp>
            <p:nvSpPr>
              <p:cNvPr id="10" name="文本框 9"/>
              <p:cNvSpPr txBox="1"/>
              <p:nvPr/>
            </p:nvSpPr>
            <p:spPr>
              <a:xfrm>
                <a:off x="4498848" y="2641294"/>
                <a:ext cx="4204034" cy="439992"/>
              </a:xfrm>
              <a:prstGeom prst="rect">
                <a:avLst/>
              </a:prstGeom>
              <a:noFill/>
            </p:spPr>
            <p:txBody>
              <a:bodyPr wrap="square" rtlCol="0">
                <a:spAutoFit/>
              </a:bodyPr>
              <a:lstStyle/>
              <a:p>
                <a:pPr algn="ctr"/>
                <a14:m>
                  <m:oMath xmlns:m="http://schemas.openxmlformats.org/officeDocument/2006/math">
                    <m:r>
                      <a:rPr lang="en-US" altLang="zh-CN" sz="1600" b="0" i="1" smtClean="0">
                        <a:latin typeface="Cambria Math" panose="02040503050406030204" pitchFamily="18" charset="0"/>
                      </a:rPr>
                      <m:t>𝐿</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𝑤</m:t>
                        </m:r>
                      </m:e>
                    </m:d>
                    <m:r>
                      <a:rPr lang="en-US" altLang="zh-CN" sz="1600" b="0" i="1" smtClean="0">
                        <a:latin typeface="Cambria Math" panose="02040503050406030204" pitchFamily="18" charset="0"/>
                      </a:rPr>
                      <m:t>=</m:t>
                    </m:r>
                  </m:oMath>
                </a14:m>
                <a:r>
                  <a:rPr lang="en-US" altLang="zh-CN" sz="1600" dirty="0"/>
                  <a:t> </a:t>
                </a:r>
                <a14:m>
                  <m:oMath xmlns:m="http://schemas.openxmlformats.org/officeDocument/2006/math">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b="0" i="1" smtClean="0">
                            <a:latin typeface="Cambria Math" panose="02040503050406030204" pitchFamily="18" charset="0"/>
                          </a:rPr>
                          <m:t>2</m:t>
                        </m:r>
                      </m:den>
                    </m:f>
                  </m:oMath>
                </a14:m>
                <a:r>
                  <a:rPr lang="en-US" altLang="zh-CN" sz="1600" dirty="0"/>
                  <a:t> </a:t>
                </a:r>
                <a14:m>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i="1" smtClean="0">
                            <a:latin typeface="Cambria Math" panose="02040503050406030204" pitchFamily="18" charset="0"/>
                          </a:rPr>
                          <m:t>𝑖</m:t>
                        </m:r>
                        <m:r>
                          <a:rPr lang="en-US" altLang="zh-CN" sz="1600" i="1" smtClean="0">
                            <a:latin typeface="Cambria Math" panose="02040503050406030204" pitchFamily="18" charset="0"/>
                          </a:rPr>
                          <m:t>=</m:t>
                        </m:r>
                        <m:r>
                          <a:rPr lang="en-US" altLang="zh-CN" sz="1600" i="1" smtClean="0">
                            <a:latin typeface="Cambria Math" panose="02040503050406030204" pitchFamily="18" charset="0"/>
                          </a:rPr>
                          <m:t>1</m:t>
                        </m:r>
                      </m:sub>
                      <m:sup>
                        <m:r>
                          <a:rPr lang="en-US" altLang="zh-CN" sz="1600" b="0" i="1" smtClean="0">
                            <a:latin typeface="Cambria Math" panose="02040503050406030204" pitchFamily="18" charset="0"/>
                          </a:rPr>
                          <m:t>𝑁</m:t>
                        </m:r>
                      </m:sup>
                      <m:e>
                        <m:sSup>
                          <m:sSupPr>
                            <m:ctrlPr>
                              <a:rPr lang="en-US" altLang="zh-CN" sz="1600" i="1" smtClean="0">
                                <a:latin typeface="Cambria Math" panose="02040503050406030204" pitchFamily="18" charset="0"/>
                              </a:rPr>
                            </m:ctrlPr>
                          </m:sSupPr>
                          <m:e>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i="1">
                                    <a:latin typeface="Cambria Math" panose="02040503050406030204" pitchFamily="18" charset="0"/>
                                  </a:rPr>
                                  <m:t>𝑓</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m:t>
                                    </m:r>
                                    <m:r>
                                      <a:rPr lang="en-US" altLang="zh-CN" sz="1600" b="1" i="1" smtClean="0">
                                        <a:solidFill>
                                          <a:srgbClr val="0070C0"/>
                                        </a:solidFill>
                                        <a:latin typeface="Cambria Math" panose="02040503050406030204" pitchFamily="18" charset="0"/>
                                      </a:rPr>
                                      <m:t>𝒘</m:t>
                                    </m:r>
                                  </m:e>
                                </m:d>
                                <m:r>
                                  <a:rPr lang="en-US" altLang="zh-CN" sz="1600" i="1">
                                    <a:latin typeface="Cambria Math" panose="02040503050406030204" pitchFamily="18" charset="0"/>
                                  </a:rPr>
                                  <m:t>−</m:t>
                                </m:r>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m:t>
                        </m:r>
                        <m:r>
                          <a:rPr lang="en-US" altLang="zh-CN" sz="1600" b="1" i="1" smtClean="0">
                            <a:solidFill>
                              <a:srgbClr val="C00000"/>
                            </a:solidFill>
                            <a:latin typeface="Cambria Math" panose="02040503050406030204" pitchFamily="18" charset="0"/>
                          </a:rPr>
                          <m:t>𝝀</m:t>
                        </m:r>
                        <m:sSub>
                          <m:sSubPr>
                            <m:ctrlPr>
                              <a:rPr lang="en-US" altLang="zh-CN" sz="1600" b="0" i="1" smtClean="0">
                                <a:latin typeface="Cambria Math" panose="02040503050406030204" pitchFamily="18" charset="0"/>
                              </a:rPr>
                            </m:ctrlPr>
                          </m:sSubPr>
                          <m:e>
                            <m:d>
                              <m:dPr>
                                <m:begChr m:val="‖"/>
                                <m:endChr m:val="‖"/>
                                <m:ctrlPr>
                                  <a:rPr lang="en-US" altLang="zh-CN" sz="1600" b="0" i="1" smtClean="0">
                                    <a:latin typeface="Cambria Math" panose="02040503050406030204" pitchFamily="18" charset="0"/>
                                  </a:rPr>
                                </m:ctrlPr>
                              </m:dPr>
                              <m:e>
                                <m:r>
                                  <a:rPr lang="en-US" altLang="zh-CN" sz="1600" b="1" i="1" smtClean="0">
                                    <a:solidFill>
                                      <a:srgbClr val="0070C0"/>
                                    </a:solidFill>
                                    <a:latin typeface="Cambria Math" panose="02040503050406030204" pitchFamily="18" charset="0"/>
                                  </a:rPr>
                                  <m:t>𝒘</m:t>
                                </m:r>
                              </m:e>
                            </m:d>
                          </m:e>
                          <m:sub>
                            <m:r>
                              <a:rPr lang="en-US" altLang="zh-CN" sz="1600" b="0" i="1" smtClean="0">
                                <a:latin typeface="Cambria Math" panose="02040503050406030204" pitchFamily="18" charset="0"/>
                              </a:rPr>
                              <m:t>1</m:t>
                            </m:r>
                          </m:sub>
                        </m:sSub>
                      </m:e>
                    </m:nary>
                  </m:oMath>
                </a14:m>
                <a:endParaRPr lang="zh-CN" altLang="en-US" sz="1600" dirty="0"/>
              </a:p>
            </p:txBody>
          </p:sp>
        </mc:Choice>
        <mc:Fallback>
          <p:sp>
            <p:nvSpPr>
              <p:cNvPr id="10" name="文本框 9"/>
              <p:cNvSpPr txBox="1">
                <a:spLocks noRot="1" noChangeAspect="1" noMove="1" noResize="1" noEditPoints="1" noAdjustHandles="1" noChangeArrowheads="1" noChangeShapeType="1" noTextEdit="1"/>
              </p:cNvSpPr>
              <p:nvPr/>
            </p:nvSpPr>
            <p:spPr>
              <a:xfrm>
                <a:off x="4498848" y="2641294"/>
                <a:ext cx="4204034" cy="439992"/>
              </a:xfrm>
              <a:prstGeom prst="rect">
                <a:avLst/>
              </a:prstGeom>
              <a:blipFill rotWithShape="1">
                <a:blip r:embed="rId1"/>
                <a:stretch>
                  <a:fillRect l="-12" t="-75" r="5" b="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4791456" y="2985743"/>
                <a:ext cx="3980688" cy="452816"/>
              </a:xfrm>
              <a:prstGeom prst="rect">
                <a:avLst/>
              </a:prstGeom>
              <a:noFill/>
            </p:spPr>
            <p:txBody>
              <a:bodyPr wrap="square" rtlCol="0">
                <a:spAutoFit/>
              </a:bodyPr>
              <a:lstStyle/>
              <a:p>
                <a14:m>
                  <m:oMath xmlns:m="http://schemas.openxmlformats.org/officeDocument/2006/math">
                    <m:r>
                      <a:rPr lang="en-US" altLang="zh-CN" sz="1600" b="0" i="1" smtClean="0">
                        <a:latin typeface="Cambria Math" panose="02040503050406030204" pitchFamily="18" charset="0"/>
                      </a:rPr>
                      <m:t>𝐿</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𝑤</m:t>
                        </m:r>
                      </m:e>
                    </m:d>
                    <m:r>
                      <a:rPr lang="en-US" altLang="zh-CN" sz="1600" b="0" i="1" smtClean="0">
                        <a:latin typeface="Cambria Math" panose="02040503050406030204" pitchFamily="18" charset="0"/>
                      </a:rPr>
                      <m:t>=</m:t>
                    </m:r>
                  </m:oMath>
                </a14:m>
                <a:r>
                  <a:rPr lang="en-US" altLang="zh-CN" sz="1600" dirty="0"/>
                  <a:t> </a:t>
                </a:r>
                <a14:m>
                  <m:oMath xmlns:m="http://schemas.openxmlformats.org/officeDocument/2006/math">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b="0" i="1" smtClean="0">
                            <a:latin typeface="Cambria Math" panose="02040503050406030204" pitchFamily="18" charset="0"/>
                          </a:rPr>
                          <m:t>2</m:t>
                        </m:r>
                      </m:den>
                    </m:f>
                  </m:oMath>
                </a14:m>
                <a:r>
                  <a:rPr lang="en-US" altLang="zh-CN" sz="1600" dirty="0"/>
                  <a:t> </a:t>
                </a:r>
                <a14:m>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i="1" smtClean="0">
                            <a:latin typeface="Cambria Math" panose="02040503050406030204" pitchFamily="18" charset="0"/>
                          </a:rPr>
                          <m:t>𝑖</m:t>
                        </m:r>
                        <m:r>
                          <a:rPr lang="en-US" altLang="zh-CN" sz="1600" i="1" smtClean="0">
                            <a:latin typeface="Cambria Math" panose="02040503050406030204" pitchFamily="18" charset="0"/>
                          </a:rPr>
                          <m:t>=</m:t>
                        </m:r>
                        <m:r>
                          <a:rPr lang="en-US" altLang="zh-CN" sz="1600" i="1" smtClean="0">
                            <a:latin typeface="Cambria Math" panose="02040503050406030204" pitchFamily="18" charset="0"/>
                          </a:rPr>
                          <m:t>1</m:t>
                        </m:r>
                      </m:sub>
                      <m:sup>
                        <m:r>
                          <a:rPr lang="en-US" altLang="zh-CN" sz="1600" b="0" i="1" smtClean="0">
                            <a:latin typeface="Cambria Math" panose="02040503050406030204" pitchFamily="18" charset="0"/>
                          </a:rPr>
                          <m:t>𝑁</m:t>
                        </m:r>
                      </m:sup>
                      <m:e>
                        <m:sSup>
                          <m:sSupPr>
                            <m:ctrlPr>
                              <a:rPr lang="en-US" altLang="zh-CN" sz="1600" i="1" smtClean="0">
                                <a:latin typeface="Cambria Math" panose="02040503050406030204" pitchFamily="18" charset="0"/>
                              </a:rPr>
                            </m:ctrlPr>
                          </m:sSupPr>
                          <m:e>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i="1">
                                    <a:latin typeface="Cambria Math" panose="02040503050406030204" pitchFamily="18" charset="0"/>
                                  </a:rPr>
                                  <m:t>𝑓</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r>
                                      <a:rPr lang="en-US" altLang="zh-CN" sz="1600" i="1">
                                        <a:latin typeface="Cambria Math" panose="02040503050406030204" pitchFamily="18" charset="0"/>
                                      </a:rPr>
                                      <m:t>𝑤</m:t>
                                    </m:r>
                                  </m:e>
                                </m:d>
                                <m:r>
                                  <a:rPr lang="en-US" altLang="zh-CN" sz="1600" i="1">
                                    <a:latin typeface="Cambria Math" panose="02040503050406030204" pitchFamily="18" charset="0"/>
                                  </a:rPr>
                                  <m:t>−</m:t>
                                </m:r>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e>
                          <m:sup>
                            <m:r>
                              <a:rPr lang="en-US" altLang="zh-CN" sz="1600" b="0" i="1" smtClean="0">
                                <a:latin typeface="Cambria Math" panose="02040503050406030204" pitchFamily="18" charset="0"/>
                              </a:rPr>
                              <m:t>2</m:t>
                            </m:r>
                          </m:sup>
                        </m:sSup>
                      </m:e>
                    </m:nary>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𝜆</m:t>
                        </m:r>
                      </m:num>
                      <m:den>
                        <m:r>
                          <a:rPr lang="en-US" altLang="zh-CN" sz="1600" b="0" i="1" smtClean="0">
                            <a:latin typeface="Cambria Math" panose="02040503050406030204" pitchFamily="18" charset="0"/>
                          </a:rPr>
                          <m:t>2</m:t>
                        </m:r>
                      </m:den>
                    </m:f>
                    <m:sSup>
                      <m:sSupPr>
                        <m:ctrlPr>
                          <a:rPr lang="en-US" altLang="zh-CN" sz="1600" b="0" i="1" smtClean="0">
                            <a:latin typeface="Cambria Math" panose="02040503050406030204" pitchFamily="18" charset="0"/>
                          </a:rPr>
                        </m:ctrlPr>
                      </m:sSupPr>
                      <m:e>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𝑤</m:t>
                            </m:r>
                          </m:e>
                        </m:d>
                      </m:e>
                      <m:sup>
                        <m:r>
                          <a:rPr lang="en-US" altLang="zh-CN" sz="1600" b="0" i="1" smtClean="0">
                            <a:latin typeface="Cambria Math" panose="02040503050406030204" pitchFamily="18" charset="0"/>
                          </a:rPr>
                          <m:t>2</m:t>
                        </m:r>
                      </m:sup>
                    </m:sSup>
                  </m:oMath>
                </a14:m>
                <a:endParaRPr lang="zh-CN" altLang="en-US" sz="1600" dirty="0"/>
              </a:p>
            </p:txBody>
          </p:sp>
        </mc:Choice>
        <mc:Fallback>
          <p:sp>
            <p:nvSpPr>
              <p:cNvPr id="14" name="文本框 13"/>
              <p:cNvSpPr txBox="1">
                <a:spLocks noRot="1" noChangeAspect="1" noMove="1" noResize="1" noEditPoints="1" noAdjustHandles="1" noChangeArrowheads="1" noChangeShapeType="1" noTextEdit="1"/>
              </p:cNvSpPr>
              <p:nvPr/>
            </p:nvSpPr>
            <p:spPr>
              <a:xfrm>
                <a:off x="4791456" y="2985743"/>
                <a:ext cx="3980688" cy="452816"/>
              </a:xfrm>
              <a:prstGeom prst="rect">
                <a:avLst/>
              </a:prstGeom>
              <a:blipFill rotWithShape="1">
                <a:blip r:embed="rId2"/>
                <a:stretch>
                  <a:fillRect l="-10" t="-134" r="6" b="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158496" y="2034361"/>
            <a:ext cx="4968240" cy="3470438"/>
          </a:xfrm>
        </p:spPr>
        <p:txBody>
          <a:bodyPr>
            <a:normAutofit/>
          </a:bodyPr>
          <a:lstStyle/>
          <a:p>
            <a:pPr lvl="1"/>
            <a:r>
              <a:rPr lang="en-US" altLang="zh-CN" dirty="0"/>
              <a:t>S</a:t>
            </a:r>
            <a:r>
              <a:rPr lang="zh-CN" altLang="en-US" dirty="0"/>
              <a:t>折交叉验证</a:t>
            </a:r>
            <a:endParaRPr lang="en-US" altLang="zh-CN" dirty="0"/>
          </a:p>
        </p:txBody>
      </p:sp>
      <p:pic>
        <p:nvPicPr>
          <p:cNvPr id="9" name="图片 8"/>
          <p:cNvPicPr>
            <a:picLocks noChangeAspect="1"/>
          </p:cNvPicPr>
          <p:nvPr/>
        </p:nvPicPr>
        <p:blipFill rotWithShape="1">
          <a:blip r:embed="rId1"/>
          <a:srcRect/>
          <a:stretch>
            <a:fillRect/>
          </a:stretch>
        </p:blipFill>
        <p:spPr>
          <a:xfrm>
            <a:off x="721940" y="2556074"/>
            <a:ext cx="5300908" cy="3470438"/>
          </a:xfrm>
          <a:prstGeom prst="rect">
            <a:avLst/>
          </a:prstGeom>
        </p:spPr>
      </p:pic>
      <p:sp>
        <p:nvSpPr>
          <p:cNvPr id="10"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2" name="文本框 1"/>
          <p:cNvSpPr txBox="1"/>
          <p:nvPr/>
        </p:nvSpPr>
        <p:spPr>
          <a:xfrm>
            <a:off x="5894832" y="3985869"/>
            <a:ext cx="725424" cy="369332"/>
          </a:xfrm>
          <a:prstGeom prst="rect">
            <a:avLst/>
          </a:prstGeom>
          <a:noFill/>
        </p:spPr>
        <p:txBody>
          <a:bodyPr wrap="square" rtlCol="0">
            <a:spAutoFit/>
          </a:bodyPr>
          <a:lstStyle/>
          <a:p>
            <a:r>
              <a:rPr lang="en-US" altLang="zh-CN" i="1"/>
              <a:t>R</a:t>
            </a:r>
            <a:r>
              <a:rPr lang="en-US" altLang="zh-CN" baseline="-25000"/>
              <a:t>v</a:t>
            </a:r>
            <a:r>
              <a:rPr lang="en-US" altLang="zh-CN"/>
              <a:t> 1</a:t>
            </a:r>
            <a:endParaRPr lang="zh-CN" altLang="en-US"/>
          </a:p>
        </p:txBody>
      </p:sp>
      <p:sp>
        <p:nvSpPr>
          <p:cNvPr id="7" name="文本框 6"/>
          <p:cNvSpPr txBox="1"/>
          <p:nvPr/>
        </p:nvSpPr>
        <p:spPr>
          <a:xfrm>
            <a:off x="5893308" y="4612286"/>
            <a:ext cx="725424" cy="369332"/>
          </a:xfrm>
          <a:prstGeom prst="rect">
            <a:avLst/>
          </a:prstGeom>
          <a:noFill/>
        </p:spPr>
        <p:txBody>
          <a:bodyPr wrap="square" rtlCol="0">
            <a:spAutoFit/>
          </a:bodyPr>
          <a:lstStyle/>
          <a:p>
            <a:r>
              <a:rPr lang="en-US" altLang="zh-CN" i="1"/>
              <a:t>R</a:t>
            </a:r>
            <a:r>
              <a:rPr lang="en-US" altLang="zh-CN" baseline="-25000"/>
              <a:t>v</a:t>
            </a:r>
            <a:r>
              <a:rPr lang="en-US" altLang="zh-CN"/>
              <a:t> 3</a:t>
            </a:r>
            <a:endParaRPr lang="zh-CN" altLang="en-US"/>
          </a:p>
        </p:txBody>
      </p:sp>
      <p:sp>
        <p:nvSpPr>
          <p:cNvPr id="8" name="文本框 7"/>
          <p:cNvSpPr txBox="1"/>
          <p:nvPr/>
        </p:nvSpPr>
        <p:spPr>
          <a:xfrm>
            <a:off x="5894832" y="5207759"/>
            <a:ext cx="725424" cy="369332"/>
          </a:xfrm>
          <a:prstGeom prst="rect">
            <a:avLst/>
          </a:prstGeom>
          <a:noFill/>
        </p:spPr>
        <p:txBody>
          <a:bodyPr wrap="square" rtlCol="0">
            <a:spAutoFit/>
          </a:bodyPr>
          <a:lstStyle/>
          <a:p>
            <a:r>
              <a:rPr lang="en-US" altLang="zh-CN" i="1"/>
              <a:t>R</a:t>
            </a:r>
            <a:r>
              <a:rPr lang="en-US" altLang="zh-CN" baseline="-25000"/>
              <a:t>v</a:t>
            </a:r>
            <a:r>
              <a:rPr lang="en-US" altLang="zh-CN"/>
              <a:t> 5</a:t>
            </a:r>
            <a:endParaRPr lang="zh-CN" altLang="en-US"/>
          </a:p>
        </p:txBody>
      </p:sp>
      <p:sp>
        <p:nvSpPr>
          <p:cNvPr id="11" name="文本框 10"/>
          <p:cNvSpPr txBox="1"/>
          <p:nvPr/>
        </p:nvSpPr>
        <p:spPr>
          <a:xfrm>
            <a:off x="5893308" y="4920194"/>
            <a:ext cx="725424" cy="369332"/>
          </a:xfrm>
          <a:prstGeom prst="rect">
            <a:avLst/>
          </a:prstGeom>
          <a:noFill/>
        </p:spPr>
        <p:txBody>
          <a:bodyPr wrap="square" rtlCol="0">
            <a:spAutoFit/>
          </a:bodyPr>
          <a:lstStyle/>
          <a:p>
            <a:r>
              <a:rPr lang="en-US" altLang="zh-CN" i="1"/>
              <a:t>R</a:t>
            </a:r>
            <a:r>
              <a:rPr lang="en-US" altLang="zh-CN" baseline="-25000"/>
              <a:t>v</a:t>
            </a:r>
            <a:r>
              <a:rPr lang="en-US" altLang="zh-CN"/>
              <a:t> 4</a:t>
            </a:r>
            <a:endParaRPr lang="zh-CN" altLang="en-US"/>
          </a:p>
        </p:txBody>
      </p:sp>
      <p:sp>
        <p:nvSpPr>
          <p:cNvPr id="12" name="文本框 11"/>
          <p:cNvSpPr txBox="1"/>
          <p:nvPr/>
        </p:nvSpPr>
        <p:spPr>
          <a:xfrm>
            <a:off x="5894832" y="4302939"/>
            <a:ext cx="725424" cy="369332"/>
          </a:xfrm>
          <a:prstGeom prst="rect">
            <a:avLst/>
          </a:prstGeom>
          <a:noFill/>
        </p:spPr>
        <p:txBody>
          <a:bodyPr wrap="square" rtlCol="0">
            <a:spAutoFit/>
          </a:bodyPr>
          <a:lstStyle/>
          <a:p>
            <a:r>
              <a:rPr lang="en-US" altLang="zh-CN" i="1"/>
              <a:t>R</a:t>
            </a:r>
            <a:r>
              <a:rPr lang="en-US" altLang="zh-CN" baseline="-25000"/>
              <a:t>v</a:t>
            </a:r>
            <a:r>
              <a:rPr lang="en-US" altLang="zh-CN"/>
              <a:t> 2</a:t>
            </a:r>
            <a:endParaRPr lang="zh-CN" altLang="en-US"/>
          </a:p>
        </p:txBody>
      </p:sp>
      <p:sp>
        <p:nvSpPr>
          <p:cNvPr id="13" name="文本框 12"/>
          <p:cNvSpPr txBox="1"/>
          <p:nvPr/>
        </p:nvSpPr>
        <p:spPr>
          <a:xfrm>
            <a:off x="7053072" y="3985869"/>
            <a:ext cx="725424" cy="369332"/>
          </a:xfrm>
          <a:prstGeom prst="rect">
            <a:avLst/>
          </a:prstGeom>
          <a:noFill/>
        </p:spPr>
        <p:txBody>
          <a:bodyPr wrap="square" rtlCol="0">
            <a:spAutoFit/>
          </a:bodyPr>
          <a:lstStyle/>
          <a:p>
            <a:r>
              <a:rPr lang="en-US" altLang="zh-CN" i="1"/>
              <a:t>R</a:t>
            </a:r>
            <a:r>
              <a:rPr lang="en-US" altLang="zh-CN" baseline="-25000"/>
              <a:t>v</a:t>
            </a:r>
            <a:r>
              <a:rPr lang="en-US" altLang="zh-CN"/>
              <a:t> 1’</a:t>
            </a:r>
            <a:endParaRPr lang="zh-CN" altLang="en-US"/>
          </a:p>
        </p:txBody>
      </p:sp>
      <p:sp>
        <p:nvSpPr>
          <p:cNvPr id="14" name="文本框 13"/>
          <p:cNvSpPr txBox="1"/>
          <p:nvPr/>
        </p:nvSpPr>
        <p:spPr>
          <a:xfrm>
            <a:off x="7045452" y="4618382"/>
            <a:ext cx="725424" cy="369332"/>
          </a:xfrm>
          <a:prstGeom prst="rect">
            <a:avLst/>
          </a:prstGeom>
          <a:noFill/>
        </p:spPr>
        <p:txBody>
          <a:bodyPr wrap="square" rtlCol="0">
            <a:spAutoFit/>
          </a:bodyPr>
          <a:lstStyle/>
          <a:p>
            <a:r>
              <a:rPr lang="en-US" altLang="zh-CN" i="1"/>
              <a:t>R</a:t>
            </a:r>
            <a:r>
              <a:rPr lang="en-US" altLang="zh-CN" baseline="-25000"/>
              <a:t>v</a:t>
            </a:r>
            <a:r>
              <a:rPr lang="en-US" altLang="zh-CN"/>
              <a:t> 3’</a:t>
            </a:r>
            <a:endParaRPr lang="zh-CN" altLang="en-US"/>
          </a:p>
        </p:txBody>
      </p:sp>
      <p:sp>
        <p:nvSpPr>
          <p:cNvPr id="15" name="文本框 14"/>
          <p:cNvSpPr txBox="1"/>
          <p:nvPr/>
        </p:nvSpPr>
        <p:spPr>
          <a:xfrm>
            <a:off x="7053072" y="5207759"/>
            <a:ext cx="725424" cy="369332"/>
          </a:xfrm>
          <a:prstGeom prst="rect">
            <a:avLst/>
          </a:prstGeom>
          <a:noFill/>
        </p:spPr>
        <p:txBody>
          <a:bodyPr wrap="square" rtlCol="0">
            <a:spAutoFit/>
          </a:bodyPr>
          <a:lstStyle/>
          <a:p>
            <a:r>
              <a:rPr lang="en-US" altLang="zh-CN" i="1"/>
              <a:t>R</a:t>
            </a:r>
            <a:r>
              <a:rPr lang="en-US" altLang="zh-CN" baseline="-25000"/>
              <a:t>v</a:t>
            </a:r>
            <a:r>
              <a:rPr lang="en-US" altLang="zh-CN"/>
              <a:t> 5’</a:t>
            </a:r>
            <a:endParaRPr lang="zh-CN" altLang="en-US"/>
          </a:p>
        </p:txBody>
      </p:sp>
      <p:sp>
        <p:nvSpPr>
          <p:cNvPr id="16" name="文本框 15"/>
          <p:cNvSpPr txBox="1"/>
          <p:nvPr/>
        </p:nvSpPr>
        <p:spPr>
          <a:xfrm>
            <a:off x="7045452" y="4926290"/>
            <a:ext cx="725424" cy="369332"/>
          </a:xfrm>
          <a:prstGeom prst="rect">
            <a:avLst/>
          </a:prstGeom>
          <a:noFill/>
        </p:spPr>
        <p:txBody>
          <a:bodyPr wrap="square" rtlCol="0">
            <a:spAutoFit/>
          </a:bodyPr>
          <a:lstStyle/>
          <a:p>
            <a:r>
              <a:rPr lang="en-US" altLang="zh-CN" i="1"/>
              <a:t>R</a:t>
            </a:r>
            <a:r>
              <a:rPr lang="en-US" altLang="zh-CN" baseline="-25000"/>
              <a:t>v</a:t>
            </a:r>
            <a:r>
              <a:rPr lang="en-US" altLang="zh-CN"/>
              <a:t> 4’</a:t>
            </a:r>
            <a:endParaRPr lang="zh-CN" altLang="en-US"/>
          </a:p>
        </p:txBody>
      </p:sp>
      <p:sp>
        <p:nvSpPr>
          <p:cNvPr id="17" name="文本框 16"/>
          <p:cNvSpPr txBox="1"/>
          <p:nvPr/>
        </p:nvSpPr>
        <p:spPr>
          <a:xfrm>
            <a:off x="7053072" y="4302939"/>
            <a:ext cx="725424" cy="369332"/>
          </a:xfrm>
          <a:prstGeom prst="rect">
            <a:avLst/>
          </a:prstGeom>
          <a:noFill/>
        </p:spPr>
        <p:txBody>
          <a:bodyPr wrap="square" rtlCol="0">
            <a:spAutoFit/>
          </a:bodyPr>
          <a:lstStyle/>
          <a:p>
            <a:r>
              <a:rPr lang="en-US" altLang="zh-CN" i="1"/>
              <a:t>R</a:t>
            </a:r>
            <a:r>
              <a:rPr lang="en-US" altLang="zh-CN" baseline="-25000"/>
              <a:t>v</a:t>
            </a:r>
            <a:r>
              <a:rPr lang="en-US" altLang="zh-CN"/>
              <a:t> 2’</a:t>
            </a:r>
            <a:endParaRPr lang="zh-CN" altLang="en-US"/>
          </a:p>
        </p:txBody>
      </p:sp>
      <p:sp>
        <p:nvSpPr>
          <p:cNvPr id="19" name="文本框 18"/>
          <p:cNvSpPr txBox="1"/>
          <p:nvPr/>
        </p:nvSpPr>
        <p:spPr>
          <a:xfrm>
            <a:off x="8059348" y="4592427"/>
            <a:ext cx="725424" cy="369332"/>
          </a:xfrm>
          <a:prstGeom prst="rect">
            <a:avLst/>
          </a:prstGeom>
          <a:noFill/>
        </p:spPr>
        <p:txBody>
          <a:bodyPr wrap="square" rtlCol="0">
            <a:spAutoFit/>
          </a:bodyPr>
          <a:lstStyle/>
          <a:p>
            <a:r>
              <a:rPr lang="en-US" altLang="zh-CN"/>
              <a:t>…</a:t>
            </a:r>
            <a:endParaRPr lang="zh-CN" altLang="en-US"/>
          </a:p>
        </p:txBody>
      </p:sp>
      <p:sp>
        <p:nvSpPr>
          <p:cNvPr id="23" name="文本框 22"/>
          <p:cNvSpPr txBox="1"/>
          <p:nvPr/>
        </p:nvSpPr>
        <p:spPr>
          <a:xfrm>
            <a:off x="5710428" y="3401291"/>
            <a:ext cx="963168" cy="369332"/>
          </a:xfrm>
          <a:prstGeom prst="rect">
            <a:avLst/>
          </a:prstGeom>
          <a:noFill/>
        </p:spPr>
        <p:txBody>
          <a:bodyPr wrap="square" rtlCol="0">
            <a:spAutoFit/>
          </a:bodyPr>
          <a:lstStyle/>
          <a:p>
            <a:r>
              <a:rPr lang="en-US" altLang="zh-CN" b="1">
                <a:solidFill>
                  <a:srgbClr val="0070C0"/>
                </a:solidFill>
              </a:rPr>
              <a:t>Model1</a:t>
            </a:r>
            <a:endParaRPr lang="zh-CN" altLang="en-US" b="1">
              <a:solidFill>
                <a:srgbClr val="0070C0"/>
              </a:solidFill>
            </a:endParaRPr>
          </a:p>
        </p:txBody>
      </p:sp>
      <p:sp>
        <p:nvSpPr>
          <p:cNvPr id="24" name="文本框 23"/>
          <p:cNvSpPr txBox="1"/>
          <p:nvPr/>
        </p:nvSpPr>
        <p:spPr>
          <a:xfrm>
            <a:off x="6949126" y="3397094"/>
            <a:ext cx="963168" cy="369332"/>
          </a:xfrm>
          <a:prstGeom prst="rect">
            <a:avLst/>
          </a:prstGeom>
          <a:noFill/>
        </p:spPr>
        <p:txBody>
          <a:bodyPr wrap="square" rtlCol="0">
            <a:spAutoFit/>
          </a:bodyPr>
          <a:lstStyle/>
          <a:p>
            <a:r>
              <a:rPr lang="en-US" altLang="zh-CN" b="1">
                <a:solidFill>
                  <a:srgbClr val="C00000"/>
                </a:solidFill>
              </a:rPr>
              <a:t>Model’</a:t>
            </a:r>
            <a:endParaRPr lang="zh-CN" altLang="en-US" b="1">
              <a:solidFill>
                <a:srgbClr val="C00000"/>
              </a:solidFill>
            </a:endParaRPr>
          </a:p>
        </p:txBody>
      </p:sp>
      <mc:AlternateContent xmlns:mc="http://schemas.openxmlformats.org/markup-compatibility/2006">
        <mc:Choice xmlns:a14="http://schemas.microsoft.com/office/drawing/2010/main" Requires="a14">
          <p:sp>
            <p:nvSpPr>
              <p:cNvPr id="25" name="文本框 24"/>
              <p:cNvSpPr txBox="1"/>
              <p:nvPr/>
            </p:nvSpPr>
            <p:spPr>
              <a:xfrm>
                <a:off x="5935980" y="5934252"/>
                <a:ext cx="725424" cy="369332"/>
              </a:xfrm>
              <a:prstGeom prst="rect">
                <a:avLst/>
              </a:prstGeom>
              <a:noFill/>
            </p:spPr>
            <p:txBody>
              <a:bodyPr wrap="square" rtlCol="0">
                <a:sp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𝑅</m:t>
                        </m:r>
                        <m:r>
                          <m:rPr>
                            <m:sty m:val="p"/>
                          </m:rPr>
                          <a:rPr lang="en-US" altLang="zh-CN" i="0" baseline="-25000">
                            <a:latin typeface="Cambria Math" panose="02040503050406030204" pitchFamily="18" charset="0"/>
                          </a:rPr>
                          <m:t>v</m:t>
                        </m:r>
                      </m:e>
                    </m:acc>
                  </m:oMath>
                </a14:m>
                <a:r>
                  <a:rPr lang="en-US" altLang="zh-CN"/>
                  <a:t> </a:t>
                </a:r>
                <a:endParaRPr lang="zh-CN" altLang="en-US"/>
              </a:p>
            </p:txBody>
          </p:sp>
        </mc:Choice>
        <mc:Fallback>
          <p:sp>
            <p:nvSpPr>
              <p:cNvPr id="25" name="文本框 24"/>
              <p:cNvSpPr txBox="1">
                <a:spLocks noRot="1" noChangeAspect="1" noMove="1" noResize="1" noEditPoints="1" noAdjustHandles="1" noChangeArrowheads="1" noChangeShapeType="1" noTextEdit="1"/>
              </p:cNvSpPr>
              <p:nvPr/>
            </p:nvSpPr>
            <p:spPr>
              <a:xfrm>
                <a:off x="5935980" y="5934252"/>
                <a:ext cx="725424" cy="369332"/>
              </a:xfrm>
              <a:prstGeom prst="rect">
                <a:avLst/>
              </a:prstGeom>
              <a:blipFill rotWithShape="1">
                <a:blip r:embed="rId2"/>
                <a:stretch>
                  <a:fillRect t="-48" r="35" b="-1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7117056" y="5934252"/>
                <a:ext cx="534442" cy="369332"/>
              </a:xfrm>
              <a:prstGeom prst="rect">
                <a:avLst/>
              </a:prstGeom>
            </p:spPr>
            <p:txBody>
              <a:bodyPr wrap="none">
                <a:sp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𝑅</m:t>
                        </m:r>
                        <m:r>
                          <m:rPr>
                            <m:sty m:val="p"/>
                          </m:rPr>
                          <a:rPr lang="en-US" altLang="zh-CN" i="0" baseline="-25000">
                            <a:latin typeface="Cambria Math" panose="02040503050406030204" pitchFamily="18" charset="0"/>
                          </a:rPr>
                          <m:t>v</m:t>
                        </m:r>
                      </m:e>
                    </m:acc>
                    <m:r>
                      <a:rPr lang="en-US" altLang="zh-CN" b="0" i="1" smtClean="0">
                        <a:latin typeface="Cambria Math" panose="02040503050406030204" pitchFamily="18" charset="0"/>
                      </a:rPr>
                      <m:t>′</m:t>
                    </m:r>
                  </m:oMath>
                </a14:m>
                <a:r>
                  <a:rPr lang="en-US" altLang="zh-CN"/>
                  <a:t> </a:t>
                </a:r>
                <a:endParaRPr lang="zh-CN" altLang="en-US"/>
              </a:p>
            </p:txBody>
          </p:sp>
        </mc:Choice>
        <mc:Fallback>
          <p:sp>
            <p:nvSpPr>
              <p:cNvPr id="3" name="矩形 2"/>
              <p:cNvSpPr>
                <a:spLocks noRot="1" noChangeAspect="1" noMove="1" noResize="1" noEditPoints="1" noAdjustHandles="1" noChangeArrowheads="1" noChangeShapeType="1" noTextEdit="1"/>
              </p:cNvSpPr>
              <p:nvPr/>
            </p:nvSpPr>
            <p:spPr>
              <a:xfrm>
                <a:off x="7117056" y="5934252"/>
                <a:ext cx="534442" cy="369332"/>
              </a:xfrm>
              <a:prstGeom prst="rect">
                <a:avLst/>
              </a:prstGeom>
              <a:blipFill rotWithShape="1">
                <a:blip r:embed="rId3"/>
                <a:stretch>
                  <a:fillRect l="-114" t="-48" r="72" b="-188"/>
                </a:stretch>
              </a:blipFill>
            </p:spPr>
            <p:txBody>
              <a:bodyPr/>
              <a:lstStyle/>
              <a:p>
                <a:r>
                  <a:rPr lang="zh-CN" altLang="en-US">
                    <a:noFill/>
                  </a:rPr>
                  <a:t> </a:t>
                </a:r>
              </a:p>
            </p:txBody>
          </p:sp>
        </mc:Fallback>
      </mc:AlternateContent>
      <p:cxnSp>
        <p:nvCxnSpPr>
          <p:cNvPr id="5" name="直接箭头连接符 4"/>
          <p:cNvCxnSpPr/>
          <p:nvPr/>
        </p:nvCxnSpPr>
        <p:spPr>
          <a:xfrm>
            <a:off x="6583680" y="6118918"/>
            <a:ext cx="301316"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630706" y="3582037"/>
            <a:ext cx="301316"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11" grpId="0"/>
      <p:bldP spid="12" grpId="0"/>
      <p:bldP spid="13" grpId="0"/>
      <p:bldP spid="14" grpId="0"/>
      <p:bldP spid="15" grpId="0"/>
      <p:bldP spid="16" grpId="0"/>
      <p:bldP spid="17" grpId="0"/>
      <p:bldP spid="19" grpId="0"/>
      <p:bldP spid="23" grpId="0"/>
      <p:bldP spid="24" grpId="0"/>
      <p:bldP spid="25" grpId="0"/>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244797" y="2676984"/>
            <a:ext cx="8152071" cy="3632375"/>
          </a:xfrm>
        </p:spPr>
        <p:txBody>
          <a:bodyPr>
            <a:normAutofit/>
          </a:bodyPr>
          <a:lstStyle/>
          <a:p>
            <a:pPr>
              <a:lnSpc>
                <a:spcPct val="100000"/>
              </a:lnSpc>
            </a:pPr>
            <a:r>
              <a:rPr lang="zh-CN" altLang="en-US" sz="2000" dirty="0"/>
              <a:t>泛化误差 </a:t>
            </a:r>
            <a:r>
              <a:rPr lang="en-US" altLang="zh-CN" sz="2000" dirty="0"/>
              <a:t>generalization  error</a:t>
            </a:r>
            <a:endParaRPr lang="en-US" altLang="zh-CN" sz="2000" dirty="0"/>
          </a:p>
          <a:p>
            <a:pPr marL="0" indent="0">
              <a:lnSpc>
                <a:spcPct val="100000"/>
              </a:lnSpc>
              <a:buNone/>
            </a:pPr>
            <a:endParaRPr lang="en-US" altLang="zh-CN" sz="2000" dirty="0"/>
          </a:p>
          <a:p>
            <a:pPr>
              <a:lnSpc>
                <a:spcPct val="100000"/>
              </a:lnSpc>
            </a:pPr>
            <a:r>
              <a:rPr lang="zh-CN" altLang="en-US" sz="2000" dirty="0"/>
              <a:t>泛化误差上界</a:t>
            </a:r>
            <a:endParaRPr lang="en-US" altLang="zh-CN" sz="2000" dirty="0"/>
          </a:p>
          <a:p>
            <a:pPr lvl="1">
              <a:lnSpc>
                <a:spcPct val="100000"/>
              </a:lnSpc>
            </a:pPr>
            <a:r>
              <a:rPr lang="zh-CN" altLang="en-US" sz="1800" dirty="0"/>
              <a:t>比较学习方法的泛化能力</a:t>
            </a:r>
            <a:r>
              <a:rPr lang="en-US" altLang="zh-CN" sz="1800" dirty="0"/>
              <a:t>------</a:t>
            </a:r>
            <a:r>
              <a:rPr lang="zh-CN" altLang="en-US" sz="1800" dirty="0"/>
              <a:t>比较泛化误差上界</a:t>
            </a:r>
            <a:endParaRPr lang="en-US" altLang="zh-CN" sz="1800" dirty="0"/>
          </a:p>
          <a:p>
            <a:pPr lvl="1">
              <a:lnSpc>
                <a:spcPct val="100000"/>
              </a:lnSpc>
            </a:pPr>
            <a:r>
              <a:rPr lang="zh-CN" altLang="en-US" sz="1800" dirty="0"/>
              <a:t>性质</a:t>
            </a:r>
            <a:r>
              <a:rPr lang="en-US" altLang="zh-CN" sz="1800" dirty="0"/>
              <a:t>: </a:t>
            </a:r>
            <a:r>
              <a:rPr lang="zh-CN" altLang="en-US" sz="1800" dirty="0"/>
              <a:t>样本容量增加</a:t>
            </a:r>
            <a:r>
              <a:rPr lang="en-US" altLang="zh-CN" sz="1800" dirty="0"/>
              <a:t>, </a:t>
            </a:r>
            <a:r>
              <a:rPr lang="zh-CN" altLang="en-US" sz="1800" dirty="0"/>
              <a:t>泛化误差趋于</a:t>
            </a:r>
            <a:r>
              <a:rPr lang="en-US" altLang="zh-CN" sz="1800" dirty="0"/>
              <a:t>0, </a:t>
            </a:r>
            <a:r>
              <a:rPr lang="zh-CN" altLang="en-US" sz="1800" dirty="0"/>
              <a:t>假设空间容量越大</a:t>
            </a:r>
            <a:r>
              <a:rPr lang="en-US" altLang="zh-CN" sz="1800" dirty="0"/>
              <a:t>, </a:t>
            </a:r>
            <a:r>
              <a:rPr lang="zh-CN" altLang="en-US" sz="1800" dirty="0"/>
              <a:t> 泛化误差越大</a:t>
            </a:r>
            <a:endParaRPr lang="en-US" altLang="zh-CN" sz="1800" dirty="0"/>
          </a:p>
          <a:p>
            <a:pPr>
              <a:lnSpc>
                <a:spcPct val="100000"/>
              </a:lnSpc>
            </a:pPr>
            <a:endParaRPr lang="en-US" altLang="zh-CN" sz="2000" dirty="0"/>
          </a:p>
          <a:p>
            <a:pPr>
              <a:lnSpc>
                <a:spcPct val="100000"/>
              </a:lnSpc>
            </a:pPr>
            <a:r>
              <a:rPr lang="zh-CN" altLang="en-US" sz="2000" dirty="0">
                <a:solidFill>
                  <a:srgbClr val="0070C0"/>
                </a:solidFill>
              </a:rPr>
              <a:t>二分类问题</a:t>
            </a:r>
            <a:endParaRPr lang="en-US" altLang="zh-CN" sz="2000" dirty="0">
              <a:solidFill>
                <a:srgbClr val="0070C0"/>
              </a:solidFill>
            </a:endParaRPr>
          </a:p>
          <a:p>
            <a:pPr>
              <a:lnSpc>
                <a:spcPct val="100000"/>
              </a:lnSpc>
            </a:pPr>
            <a:r>
              <a:rPr lang="zh-CN" altLang="en-US" sz="2000" dirty="0"/>
              <a:t>期望风险和经验风险</a:t>
            </a:r>
            <a:endParaRPr lang="en-US" altLang="zh-CN" sz="2000" dirty="0"/>
          </a:p>
          <a:p>
            <a:pPr lvl="1">
              <a:lnSpc>
                <a:spcPct val="100000"/>
              </a:lnSpc>
            </a:pPr>
            <a:endParaRPr lang="en-US" altLang="zh-CN" sz="1800" dirty="0"/>
          </a:p>
        </p:txBody>
      </p:sp>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泛化能力</a:t>
            </a:r>
            <a:r>
              <a:rPr lang="en-US" altLang="zh-CN" sz="3200" b="1" dirty="0">
                <a:solidFill>
                  <a:schemeClr val="accent1">
                    <a:lumMod val="50000"/>
                  </a:schemeClr>
                </a:solidFill>
                <a:latin typeface="+mn-ea"/>
                <a:ea typeface="+mn-ea"/>
              </a:rPr>
              <a:t> (Generalization ability)</a:t>
            </a:r>
            <a:endParaRPr lang="en-US" altLang="zh-CN" sz="3200" b="1" dirty="0">
              <a:solidFill>
                <a:schemeClr val="accent1">
                  <a:lumMod val="50000"/>
                </a:schemeClr>
              </a:solidFill>
              <a:latin typeface="+mn-ea"/>
              <a:ea typeface="+mn-ea"/>
            </a:endParaRPr>
          </a:p>
        </p:txBody>
      </p:sp>
      <p:sp>
        <p:nvSpPr>
          <p:cNvPr id="8"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grpSp>
        <p:nvGrpSpPr>
          <p:cNvPr id="5" name="组合 4"/>
          <p:cNvGrpSpPr/>
          <p:nvPr/>
        </p:nvGrpSpPr>
        <p:grpSpPr>
          <a:xfrm>
            <a:off x="1961627" y="2950545"/>
            <a:ext cx="5751563" cy="818879"/>
            <a:chOff x="1961627" y="2894790"/>
            <a:chExt cx="5751563" cy="818879"/>
          </a:xfrm>
        </p:grpSpPr>
        <mc:AlternateContent xmlns:mc="http://schemas.openxmlformats.org/markup-compatibility/2006">
          <mc:Choice xmlns:a14="http://schemas.microsoft.com/office/drawing/2010/main" Requires="a14">
            <p:sp>
              <p:nvSpPr>
                <p:cNvPr id="2" name="文本框 1"/>
                <p:cNvSpPr txBox="1"/>
                <p:nvPr/>
              </p:nvSpPr>
              <p:spPr>
                <a:xfrm>
                  <a:off x="1961627" y="2894790"/>
                  <a:ext cx="5751563" cy="81887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𝑒𝑥𝑝</m:t>
                            </m:r>
                          </m:sub>
                        </m:sSub>
                        <m:d>
                          <m:dPr>
                            <m:ctrlPr>
                              <a:rPr lang="en-US" altLang="zh-CN" b="0" i="1" smtClean="0">
                                <a:latin typeface="Cambria Math" panose="02040503050406030204" pitchFamily="18" charset="0"/>
                              </a:rPr>
                            </m:ctrlPr>
                          </m:dPr>
                          <m:e>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𝑃</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acc>
                                  <m:accPr>
                                    <m:ctrlPr>
                                      <a:rPr lang="en-US" altLang="zh-CN" i="1">
                                        <a:latin typeface="Cambria Math" panose="02040503050406030204" pitchFamily="18" charset="0"/>
                                      </a:rPr>
                                    </m:ctrlPr>
                                  </m:accPr>
                                  <m:e>
                                    <m:r>
                                      <a:rPr lang="en-US" altLang="zh-CN" i="1">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e>
                        </m:d>
                        <m:r>
                          <a:rPr lang="en-US" altLang="zh-CN" b="0" i="1" smtClean="0">
                            <a:latin typeface="Cambria Math" panose="02040503050406030204" pitchFamily="18" charset="0"/>
                          </a:rPr>
                          <m:t>=</m:t>
                        </m:r>
                        <m:nary>
                          <m:naryPr>
                            <m:limLoc m:val="undOvr"/>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acc>
                                  <m:accPr>
                                    <m:ctrlPr>
                                      <a:rPr lang="en-US" altLang="zh-CN" i="1">
                                        <a:latin typeface="Cambria Math" panose="02040503050406030204" pitchFamily="18" charset="0"/>
                                      </a:rPr>
                                    </m:ctrlPr>
                                  </m:accPr>
                                  <m:e>
                                    <m:r>
                                      <a:rPr lang="en-US" altLang="zh-CN" i="1">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𝑑𝑥𝑑𝑦</m:t>
                            </m:r>
                          </m:e>
                        </m:nary>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1961627" y="2894790"/>
                  <a:ext cx="5751563" cy="818879"/>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963878" y="3346249"/>
                  <a:ext cx="729974"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𝑥</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𝑦</m:t>
                        </m:r>
                      </m:oMath>
                    </m:oMathPara>
                  </a14:m>
                  <a:endParaRPr lang="zh-CN" altLang="en-US" sz="1200" dirty="0"/>
                </a:p>
              </p:txBody>
            </p:sp>
          </mc:Choice>
          <mc:Fallback>
            <p:sp>
              <p:nvSpPr>
                <p:cNvPr id="3" name="文本框 2"/>
                <p:cNvSpPr txBox="1">
                  <a:spLocks noRot="1" noChangeAspect="1" noMove="1" noResize="1" noEditPoints="1" noAdjustHandles="1" noChangeArrowheads="1" noChangeShapeType="1" noTextEdit="1"/>
                </p:cNvSpPr>
                <p:nvPr/>
              </p:nvSpPr>
              <p:spPr>
                <a:xfrm>
                  <a:off x="4963878" y="3346249"/>
                  <a:ext cx="729974" cy="276999"/>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4" name="文本框 3"/>
              <p:cNvSpPr txBox="1"/>
              <p:nvPr/>
            </p:nvSpPr>
            <p:spPr>
              <a:xfrm>
                <a:off x="1742422" y="5120340"/>
                <a:ext cx="295709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𝑛</m:t>
                          </m:r>
                        </m:sup>
                      </m:sSup>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𝑌</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1742422" y="5120340"/>
                <a:ext cx="2957095" cy="369332"/>
              </a:xfrm>
              <a:prstGeom prst="rect">
                <a:avLst/>
              </a:prstGeom>
              <a:blipFill rotWithShape="1">
                <a:blip r:embed="rId3"/>
                <a:stretch>
                  <a:fillRect l="-21" t="-91" r="17"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961627" y="5951368"/>
                <a:ext cx="2450198" cy="40498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𝑓</m:t>
                          </m:r>
                        </m:e>
                      </m:d>
                      <m:r>
                        <a:rPr lang="en-US" altLang="zh-CN" i="1">
                          <a:latin typeface="Cambria Math" panose="02040503050406030204" pitchFamily="18" charset="0"/>
                        </a:rPr>
                        <m:t>=</m:t>
                      </m:r>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r>
                        <a:rPr lang="en-US" altLang="zh-CN" b="0" i="1" smtClean="0">
                          <a:latin typeface="Cambria Math" panose="02040503050406030204" pitchFamily="18" charset="0"/>
                        </a:rPr>
                        <m:t>]</m:t>
                      </m:r>
                    </m:oMath>
                  </m:oMathPara>
                </a14:m>
                <a:endParaRPr lang="zh-CN" altLang="en-US" i="1" dirty="0">
                  <a:latin typeface="Cambria Math" panose="020405030504060302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1961627" y="5951368"/>
                <a:ext cx="2450198" cy="404983"/>
              </a:xfrm>
              <a:prstGeom prst="rect">
                <a:avLst/>
              </a:prstGeom>
              <a:blipFill rotWithShape="1">
                <a:blip r:embed="rId4"/>
                <a:stretch>
                  <a:fillRect l="-5" t="-37" r="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4700125" y="5940991"/>
                <a:ext cx="2824062" cy="483466"/>
              </a:xfrm>
              <a:prstGeom prst="rect">
                <a:avLst/>
              </a:prstGeom>
              <a:noFill/>
            </p:spPr>
            <p:txBody>
              <a:bodyPr wrap="square" rtlCol="0">
                <a:spAutoFit/>
              </a:bodyPr>
              <a:lstStyle/>
              <a:p>
                <a14:m>
                  <m:oMath xmlns:m="http://schemas.openxmlformats.org/officeDocument/2006/math">
                    <m:acc>
                      <m:accPr>
                        <m:ctrlPr>
                          <a:rPr lang="en-US" altLang="zh-CN" i="1">
                            <a:latin typeface="Cambria Math" panose="02040503050406030204" pitchFamily="18" charset="0"/>
                          </a:rPr>
                        </m:ctrlPr>
                      </m:accPr>
                      <m:e>
                        <m:r>
                          <a:rPr lang="en-US" altLang="zh-CN" i="1" dirty="0">
                            <a:latin typeface="Cambria Math" panose="02040503050406030204" pitchFamily="18" charset="0"/>
                          </a:rPr>
                          <m:t>𝑅</m:t>
                        </m:r>
                      </m:e>
                    </m:acc>
                    <m:d>
                      <m:dPr>
                        <m:ctrlPr>
                          <a:rPr lang="en-US" altLang="zh-CN" i="1">
                            <a:latin typeface="Cambria Math" panose="02040503050406030204" pitchFamily="18" charset="0"/>
                          </a:rPr>
                        </m:ctrlPr>
                      </m:dPr>
                      <m:e>
                        <m:r>
                          <a:rPr lang="en-US" altLang="zh-CN" i="1">
                            <a:latin typeface="Cambria Math" panose="02040503050406030204" pitchFamily="18" charset="0"/>
                          </a:rPr>
                          <m:t>𝑓</m:t>
                        </m:r>
                      </m:e>
                    </m:d>
                    <m:r>
                      <a:rPr lang="en-US" altLang="zh-CN"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e>
                    </m:nary>
                  </m:oMath>
                </a14:m>
                <a:endParaRPr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4700125" y="5940991"/>
                <a:ext cx="2824062" cy="483466"/>
              </a:xfrm>
              <a:prstGeom prst="rect">
                <a:avLst/>
              </a:prstGeom>
              <a:blipFill rotWithShape="1">
                <a:blip r:embed="rId5"/>
                <a:stretch>
                  <a:fillRect l="-17" t="-117" r="3" b="34"/>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5"/>
          <p:cNvSpPr>
            <a:spLocks noGrp="1"/>
          </p:cNvSpPr>
          <p:nvPr>
            <p:ph idx="1"/>
          </p:nvPr>
        </p:nvSpPr>
        <p:spPr>
          <a:xfrm>
            <a:off x="417634" y="2558950"/>
            <a:ext cx="8305741" cy="3797402"/>
          </a:xfrm>
        </p:spPr>
        <p:txBody>
          <a:bodyPr>
            <a:noAutofit/>
          </a:bodyPr>
          <a:lstStyle/>
          <a:p>
            <a:pPr marL="0" indent="0">
              <a:lnSpc>
                <a:spcPct val="100000"/>
              </a:lnSpc>
              <a:buNone/>
            </a:pPr>
            <a:r>
              <a:rPr lang="en-US" altLang="zh-CN" sz="2000" dirty="0">
                <a:latin typeface="等线" panose="02010600030101010101" pitchFamily="2" charset="-122"/>
                <a:ea typeface="等线" panose="02010600030101010101" pitchFamily="2" charset="-122"/>
              </a:rPr>
              <a:t>1. </a:t>
            </a:r>
            <a:r>
              <a:rPr lang="zh-CN" altLang="en-US" sz="2000">
                <a:latin typeface="等线" panose="02010600030101010101" pitchFamily="2" charset="-122"/>
                <a:ea typeface="等线" panose="02010600030101010101" pitchFamily="2" charset="-122"/>
              </a:rPr>
              <a:t>李航</a:t>
            </a:r>
            <a:r>
              <a:rPr lang="en-US" altLang="zh-CN" sz="2000" dirty="0">
                <a:latin typeface="等线" panose="02010600030101010101" pitchFamily="2" charset="-122"/>
                <a:ea typeface="等线" panose="02010600030101010101" pitchFamily="2" charset="-122"/>
              </a:rPr>
              <a:t>. 《</a:t>
            </a:r>
            <a:r>
              <a:rPr lang="zh-CN" altLang="en-US" sz="2000">
                <a:latin typeface="等线" panose="02010600030101010101" pitchFamily="2" charset="-122"/>
                <a:ea typeface="等线" panose="02010600030101010101" pitchFamily="2" charset="-122"/>
              </a:rPr>
              <a:t>统计学习方法</a:t>
            </a:r>
            <a:r>
              <a:rPr lang="en-US" altLang="zh-CN" sz="2000" dirty="0">
                <a:latin typeface="等线" panose="02010600030101010101" pitchFamily="2" charset="-122"/>
                <a:ea typeface="等线" panose="02010600030101010101" pitchFamily="2" charset="-122"/>
              </a:rPr>
              <a:t>》</a:t>
            </a:r>
            <a:r>
              <a:rPr lang="zh-CN" altLang="en-US" sz="2000">
                <a:latin typeface="等线" panose="02010600030101010101" pitchFamily="2" charset="-122"/>
                <a:ea typeface="等线" panose="02010600030101010101" pitchFamily="2" charset="-122"/>
              </a:rPr>
              <a:t>（第一版）</a:t>
            </a:r>
            <a:r>
              <a:rPr lang="en-US" altLang="zh-CN" sz="2000" dirty="0">
                <a:latin typeface="等线" panose="02010600030101010101" pitchFamily="2" charset="-122"/>
                <a:ea typeface="等线" panose="02010600030101010101" pitchFamily="2" charset="-122"/>
              </a:rPr>
              <a:t>. </a:t>
            </a:r>
            <a:r>
              <a:rPr lang="zh-CN" altLang="en-US" sz="2000">
                <a:latin typeface="等线" panose="02010600030101010101" pitchFamily="2" charset="-122"/>
                <a:ea typeface="等线" panose="02010600030101010101" pitchFamily="2" charset="-122"/>
              </a:rPr>
              <a:t>清华大学出版社</a:t>
            </a:r>
            <a:r>
              <a:rPr lang="en-US" altLang="zh-CN" sz="2000" dirty="0">
                <a:latin typeface="等线" panose="02010600030101010101" pitchFamily="2" charset="-122"/>
                <a:ea typeface="等线" panose="02010600030101010101" pitchFamily="2" charset="-122"/>
              </a:rPr>
              <a:t>, 2012.</a:t>
            </a:r>
            <a:endParaRPr lang="en-US" altLang="zh-CN" sz="2000" dirty="0">
              <a:latin typeface="等线" panose="02010600030101010101" pitchFamily="2" charset="-122"/>
              <a:ea typeface="等线" panose="02010600030101010101" pitchFamily="2" charset="-122"/>
            </a:endParaRPr>
          </a:p>
          <a:p>
            <a:pPr marL="0" indent="0">
              <a:lnSpc>
                <a:spcPct val="100000"/>
              </a:lnSpc>
              <a:buNone/>
            </a:pPr>
            <a:r>
              <a:rPr lang="en-US" altLang="zh-CN" sz="2000" dirty="0">
                <a:latin typeface="等线" panose="02010600030101010101" pitchFamily="2" charset="-122"/>
                <a:ea typeface="等线" panose="02010600030101010101" pitchFamily="2" charset="-122"/>
              </a:rPr>
              <a:t>2. </a:t>
            </a:r>
            <a:r>
              <a:rPr lang="zh-CN" altLang="en-US" sz="2000">
                <a:latin typeface="等线" panose="02010600030101010101" pitchFamily="2" charset="-122"/>
                <a:ea typeface="等线" panose="02010600030101010101" pitchFamily="2" charset="-122"/>
              </a:rPr>
              <a:t>周志华</a:t>
            </a:r>
            <a:r>
              <a:rPr lang="en-US" altLang="zh-CN" sz="2000" dirty="0">
                <a:latin typeface="等线" panose="02010600030101010101" pitchFamily="2" charset="-122"/>
                <a:ea typeface="等线" panose="02010600030101010101" pitchFamily="2" charset="-122"/>
              </a:rPr>
              <a:t>, </a:t>
            </a:r>
            <a:r>
              <a:rPr lang="zh-CN" altLang="en-US" sz="2000">
                <a:latin typeface="等线" panose="02010600030101010101" pitchFamily="2" charset="-122"/>
                <a:ea typeface="等线" panose="02010600030101010101" pitchFamily="2" charset="-122"/>
              </a:rPr>
              <a:t>王魏</a:t>
            </a:r>
            <a:r>
              <a:rPr lang="en-US" altLang="zh-CN" sz="2000" dirty="0">
                <a:latin typeface="等线" panose="02010600030101010101" pitchFamily="2" charset="-122"/>
                <a:ea typeface="等线" panose="02010600030101010101" pitchFamily="2" charset="-122"/>
              </a:rPr>
              <a:t>, </a:t>
            </a:r>
            <a:r>
              <a:rPr lang="zh-CN" altLang="en-US" sz="2000">
                <a:latin typeface="等线" panose="02010600030101010101" pitchFamily="2" charset="-122"/>
                <a:ea typeface="等线" panose="02010600030101010101" pitchFamily="2" charset="-122"/>
              </a:rPr>
              <a:t>高魏</a:t>
            </a:r>
            <a:r>
              <a:rPr lang="en-US" altLang="zh-CN" sz="2000" dirty="0">
                <a:latin typeface="等线" panose="02010600030101010101" pitchFamily="2" charset="-122"/>
                <a:ea typeface="等线" panose="02010600030101010101" pitchFamily="2" charset="-122"/>
              </a:rPr>
              <a:t>, </a:t>
            </a:r>
            <a:r>
              <a:rPr lang="zh-CN" altLang="en-US" sz="2000">
                <a:latin typeface="等线" panose="02010600030101010101" pitchFamily="2" charset="-122"/>
                <a:ea typeface="等线" panose="02010600030101010101" pitchFamily="2" charset="-122"/>
              </a:rPr>
              <a:t>张利军</a:t>
            </a:r>
            <a:r>
              <a:rPr lang="en-US" altLang="zh-CN" sz="2000" dirty="0">
                <a:latin typeface="等线" panose="02010600030101010101" pitchFamily="2" charset="-122"/>
                <a:ea typeface="等线" panose="02010600030101010101" pitchFamily="2" charset="-122"/>
              </a:rPr>
              <a:t>. 《</a:t>
            </a:r>
            <a:r>
              <a:rPr lang="zh-CN" altLang="en-US" sz="2000">
                <a:latin typeface="等线" panose="02010600030101010101" pitchFamily="2" charset="-122"/>
                <a:ea typeface="等线" panose="02010600030101010101" pitchFamily="2" charset="-122"/>
              </a:rPr>
              <a:t>机器学习理论指引</a:t>
            </a:r>
            <a:r>
              <a:rPr lang="en-US" altLang="zh-CN" sz="2000" dirty="0">
                <a:latin typeface="等线" panose="02010600030101010101" pitchFamily="2" charset="-122"/>
                <a:ea typeface="等线" panose="02010600030101010101" pitchFamily="2" charset="-122"/>
              </a:rPr>
              <a:t>》. </a:t>
            </a:r>
            <a:r>
              <a:rPr lang="zh-CN" altLang="en-US" sz="2000">
                <a:latin typeface="等线" panose="02010600030101010101" pitchFamily="2" charset="-122"/>
                <a:ea typeface="等线" panose="02010600030101010101" pitchFamily="2" charset="-122"/>
              </a:rPr>
              <a:t>机械工业出版社</a:t>
            </a:r>
            <a:r>
              <a:rPr lang="en-US" altLang="zh-CN" sz="2000" dirty="0">
                <a:latin typeface="等线" panose="02010600030101010101" pitchFamily="2" charset="-122"/>
                <a:ea typeface="等线" panose="02010600030101010101" pitchFamily="2" charset="-122"/>
              </a:rPr>
              <a:t>,</a:t>
            </a:r>
            <a:r>
              <a:rPr lang="zh-CN" altLang="en-US" sz="2000">
                <a:latin typeface="等线" panose="02010600030101010101" pitchFamily="2" charset="-122"/>
                <a:ea typeface="等线" panose="02010600030101010101" pitchFamily="2" charset="-122"/>
              </a:rPr>
              <a:t> </a:t>
            </a:r>
            <a:r>
              <a:rPr lang="en-US" altLang="zh-CN" sz="2000" dirty="0">
                <a:latin typeface="等线" panose="02010600030101010101" pitchFamily="2" charset="-122"/>
                <a:ea typeface="等线" panose="02010600030101010101" pitchFamily="2" charset="-122"/>
              </a:rPr>
              <a:t>2020.</a:t>
            </a:r>
            <a:endParaRPr lang="en-US" altLang="zh-CN" sz="2000" dirty="0">
              <a:latin typeface="等线" panose="02010600030101010101" pitchFamily="2" charset="-122"/>
              <a:ea typeface="等线" panose="02010600030101010101" pitchFamily="2" charset="-122"/>
            </a:endParaRPr>
          </a:p>
          <a:p>
            <a:pPr marL="0" indent="0">
              <a:lnSpc>
                <a:spcPct val="100000"/>
              </a:lnSpc>
              <a:buNone/>
            </a:pPr>
            <a:r>
              <a:rPr lang="en-US" altLang="zh-CN" sz="2000" dirty="0">
                <a:latin typeface="等线" panose="02010600030101010101" pitchFamily="2" charset="-122"/>
                <a:ea typeface="等线" panose="02010600030101010101" pitchFamily="2" charset="-122"/>
              </a:rPr>
              <a:t>-----------------------------------------------------</a:t>
            </a:r>
            <a:endParaRPr lang="en-US" altLang="zh-CN" sz="2000" dirty="0">
              <a:latin typeface="等线" panose="02010600030101010101" pitchFamily="2" charset="-122"/>
              <a:ea typeface="等线" panose="02010600030101010101" pitchFamily="2" charset="-122"/>
            </a:endParaRPr>
          </a:p>
          <a:p>
            <a:pPr marL="0" indent="0">
              <a:lnSpc>
                <a:spcPct val="100000"/>
              </a:lnSpc>
              <a:buNone/>
            </a:pPr>
            <a:r>
              <a:rPr lang="en-US" altLang="zh-CN" sz="2000" dirty="0">
                <a:latin typeface="等线" panose="02010600030101010101" pitchFamily="2" charset="-122"/>
                <a:ea typeface="等线" panose="02010600030101010101" pitchFamily="2" charset="-122"/>
              </a:rPr>
              <a:t>3. Coursera</a:t>
            </a:r>
            <a:r>
              <a:rPr lang="zh-CN" altLang="en-US" sz="2000">
                <a:latin typeface="等线" panose="02010600030101010101" pitchFamily="2" charset="-122"/>
                <a:ea typeface="等线" panose="02010600030101010101" pitchFamily="2" charset="-122"/>
              </a:rPr>
              <a:t>机器学习公开课</a:t>
            </a:r>
            <a:r>
              <a:rPr lang="en-US" altLang="zh-CN" sz="2000" dirty="0">
                <a:latin typeface="等线" panose="02010600030101010101" pitchFamily="2" charset="-122"/>
                <a:ea typeface="等线" panose="02010600030101010101" pitchFamily="2" charset="-122"/>
              </a:rPr>
              <a:t>:</a:t>
            </a:r>
            <a:r>
              <a:rPr lang="zh-CN" altLang="en-US" sz="2000">
                <a:latin typeface="等线" panose="02010600030101010101" pitchFamily="2" charset="-122"/>
                <a:ea typeface="等线" panose="02010600030101010101" pitchFamily="2" charset="-122"/>
              </a:rPr>
              <a:t> 林轩田（中）、吴恩达（英）、张志华（中）</a:t>
            </a:r>
            <a:endParaRPr lang="en-US" altLang="zh-CN" sz="2000" dirty="0">
              <a:latin typeface="等线" panose="02010600030101010101" pitchFamily="2" charset="-122"/>
              <a:ea typeface="等线" panose="02010600030101010101" pitchFamily="2" charset="-122"/>
            </a:endParaRPr>
          </a:p>
          <a:p>
            <a:pPr marL="0" indent="0">
              <a:lnSpc>
                <a:spcPct val="100000"/>
              </a:lnSpc>
              <a:buNone/>
            </a:pPr>
            <a:r>
              <a:rPr lang="en-US" altLang="zh-CN" sz="2000" dirty="0">
                <a:latin typeface="等线" panose="02010600030101010101" pitchFamily="2" charset="-122"/>
                <a:ea typeface="等线" panose="02010600030101010101" pitchFamily="2" charset="-122"/>
              </a:rPr>
              <a:t>4. </a:t>
            </a:r>
            <a:r>
              <a:rPr lang="zh-CN" altLang="en-US" sz="2000">
                <a:latin typeface="等线" panose="02010600030101010101" pitchFamily="2" charset="-122"/>
                <a:ea typeface="等线" panose="02010600030101010101" pitchFamily="2" charset="-122"/>
              </a:rPr>
              <a:t>本课程讲义</a:t>
            </a:r>
            <a:r>
              <a:rPr lang="en-US" altLang="zh-CN" sz="2000" dirty="0">
                <a:latin typeface="等线" panose="02010600030101010101" pitchFamily="2" charset="-122"/>
                <a:ea typeface="等线" panose="02010600030101010101" pitchFamily="2" charset="-122"/>
              </a:rPr>
              <a:t>PPT</a:t>
            </a:r>
            <a:endParaRPr lang="en-US" altLang="zh-CN" sz="2000" dirty="0">
              <a:latin typeface="等线" panose="02010600030101010101" pitchFamily="2" charset="-122"/>
              <a:ea typeface="等线" panose="02010600030101010101" pitchFamily="2" charset="-122"/>
            </a:endParaRPr>
          </a:p>
          <a:p>
            <a:pPr marL="0" indent="0">
              <a:lnSpc>
                <a:spcPct val="100000"/>
              </a:lnSpc>
              <a:buNone/>
            </a:pPr>
            <a:r>
              <a:rPr lang="en-US" altLang="zh-CN" sz="2000" dirty="0">
                <a:latin typeface="等线" panose="02010600030101010101" pitchFamily="2" charset="-122"/>
                <a:ea typeface="等线" panose="02010600030101010101" pitchFamily="2" charset="-122"/>
              </a:rPr>
              <a:t>5. </a:t>
            </a:r>
            <a:r>
              <a:rPr lang="en-US" altLang="zh-CN" sz="2000" dirty="0" err="1">
                <a:latin typeface="等线" panose="02010600030101010101" pitchFamily="2" charset="-122"/>
                <a:ea typeface="等线" panose="02010600030101010101" pitchFamily="2" charset="-122"/>
              </a:rPr>
              <a:t>Sklearn</a:t>
            </a:r>
            <a:r>
              <a:rPr lang="zh-CN" altLang="en-US" sz="2000">
                <a:latin typeface="等线" panose="02010600030101010101" pitchFamily="2" charset="-122"/>
                <a:ea typeface="等线" panose="02010600030101010101" pitchFamily="2" charset="-122"/>
              </a:rPr>
              <a:t>官网 </a:t>
            </a:r>
            <a:r>
              <a:rPr lang="en-US" altLang="zh-CN" sz="2000" u="sng">
                <a:solidFill>
                  <a:srgbClr val="4472C4"/>
                </a:solidFill>
                <a:latin typeface="等线" panose="02010600030101010101" pitchFamily="2" charset="-122"/>
                <a:ea typeface="等线" panose="02010600030101010101" pitchFamily="2" charset="-122"/>
                <a:hlinkClick r:id="rId1"/>
              </a:rPr>
              <a:t>https://scikit-learn.org</a:t>
            </a:r>
            <a:r>
              <a:rPr lang="en-US" altLang="zh-CN" sz="2000">
                <a:latin typeface="等线" panose="02010600030101010101" pitchFamily="2" charset="-122"/>
                <a:ea typeface="等线" panose="02010600030101010101" pitchFamily="2" charset="-122"/>
              </a:rPr>
              <a:t> ——</a:t>
            </a:r>
            <a:r>
              <a:rPr lang="zh-CN" altLang="en-US" sz="2000">
                <a:latin typeface="等线" panose="02010600030101010101" pitchFamily="2" charset="-122"/>
                <a:ea typeface="等线" panose="02010600030101010101" pitchFamily="2" charset="-122"/>
              </a:rPr>
              <a:t>机器学习方法案例</a:t>
            </a:r>
            <a:endParaRPr lang="en-US" altLang="zh-CN" sz="2000">
              <a:latin typeface="等线" panose="02010600030101010101" pitchFamily="2" charset="-122"/>
              <a:ea typeface="等线" panose="02010600030101010101" pitchFamily="2" charset="-122"/>
            </a:endParaRPr>
          </a:p>
          <a:p>
            <a:pPr marL="0" indent="0">
              <a:lnSpc>
                <a:spcPct val="100000"/>
              </a:lnSpc>
              <a:buNone/>
            </a:pPr>
            <a:r>
              <a:rPr lang="en-US" altLang="zh-CN" sz="2000">
                <a:latin typeface="等线" panose="02010600030101010101" pitchFamily="2" charset="-122"/>
                <a:ea typeface="等线" panose="02010600030101010101" pitchFamily="2" charset="-122"/>
              </a:rPr>
              <a:t>    Sklearn</a:t>
            </a:r>
            <a:r>
              <a:rPr lang="zh-CN" altLang="en-US" sz="2000">
                <a:latin typeface="等线" panose="02010600030101010101" pitchFamily="2" charset="-122"/>
                <a:ea typeface="等线" panose="02010600030101010101" pitchFamily="2" charset="-122"/>
              </a:rPr>
              <a:t>官方文档中文版 </a:t>
            </a:r>
            <a:r>
              <a:rPr lang="en-US" altLang="zh-CN" sz="2000" u="sng">
                <a:solidFill>
                  <a:srgbClr val="4472C4"/>
                </a:solidFill>
                <a:latin typeface="等线" panose="02010600030101010101" pitchFamily="2" charset="-122"/>
                <a:ea typeface="等线" panose="02010600030101010101" pitchFamily="2" charset="-122"/>
              </a:rPr>
              <a:t>https://sklearn.apachecn.org</a:t>
            </a:r>
            <a:endParaRPr lang="en-US" altLang="zh-CN" sz="2000" u="sng">
              <a:solidFill>
                <a:srgbClr val="4472C4"/>
              </a:solidFill>
              <a:latin typeface="等线" panose="02010600030101010101" pitchFamily="2" charset="-122"/>
              <a:ea typeface="等线" panose="02010600030101010101" pitchFamily="2" charset="-122"/>
            </a:endParaRPr>
          </a:p>
          <a:p>
            <a:pPr marL="0" indent="0">
              <a:lnSpc>
                <a:spcPct val="100000"/>
              </a:lnSpc>
              <a:buNone/>
            </a:pPr>
            <a:r>
              <a:rPr lang="en-US" altLang="zh-CN" sz="2000">
                <a:latin typeface="等线" panose="02010600030101010101" pitchFamily="2" charset="-122"/>
                <a:ea typeface="等线" panose="02010600030101010101" pitchFamily="2" charset="-122"/>
              </a:rPr>
              <a:t>    Jupyter Notebook ——</a:t>
            </a:r>
            <a:r>
              <a:rPr lang="zh-CN" altLang="en-US" sz="2000">
                <a:latin typeface="等线" panose="02010600030101010101" pitchFamily="2" charset="-122"/>
                <a:ea typeface="等线" panose="02010600030101010101" pitchFamily="2" charset="-122"/>
              </a:rPr>
              <a:t>互动式学习</a:t>
            </a:r>
            <a:endParaRPr lang="en-US" altLang="zh-CN" sz="2000">
              <a:latin typeface="等线" panose="02010600030101010101" pitchFamily="2" charset="-122"/>
              <a:ea typeface="等线" panose="02010600030101010101" pitchFamily="2" charset="-122"/>
            </a:endParaRPr>
          </a:p>
        </p:txBody>
      </p:sp>
      <p:sp>
        <p:nvSpPr>
          <p:cNvPr id="13" name="标题 1"/>
          <p:cNvSpPr txBox="1"/>
          <p:nvPr/>
        </p:nvSpPr>
        <p:spPr>
          <a:xfrm>
            <a:off x="298801" y="170169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其他学习资源</a:t>
            </a:r>
            <a:endParaRPr lang="zh-CN" altLang="en-US" sz="3200" b="1" dirty="0">
              <a:solidFill>
                <a:schemeClr val="accent1">
                  <a:lumMod val="50000"/>
                </a:schemeClr>
              </a:solidFill>
              <a:latin typeface="+mn-ea"/>
              <a:ea typeface="+mn-ea"/>
            </a:endParaRPr>
          </a:p>
        </p:txBody>
      </p:sp>
      <p:sp>
        <p:nvSpPr>
          <p:cNvPr id="12" name="Content Placeholder 15"/>
          <p:cNvSpPr txBox="1"/>
          <p:nvPr/>
        </p:nvSpPr>
        <p:spPr>
          <a:xfrm>
            <a:off x="628650" y="4948313"/>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sz="2100" dirty="0">
              <a:latin typeface="等线" panose="02010600030101010101" pitchFamily="2" charset="-122"/>
              <a:ea typeface="等线" panose="02010600030101010101" pitchFamily="2" charset="-122"/>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28996" y="2678989"/>
            <a:ext cx="8516203" cy="2483505"/>
          </a:xfrm>
        </p:spPr>
        <p:txBody>
          <a:bodyPr>
            <a:normAutofit fontScale="92500" lnSpcReduction="10000"/>
          </a:bodyPr>
          <a:lstStyle/>
          <a:p>
            <a:r>
              <a:rPr lang="zh-CN" altLang="en-US" sz="2000" dirty="0"/>
              <a:t>经验风险最小化函数</a:t>
            </a:r>
            <a:r>
              <a:rPr lang="en-US" altLang="zh-CN" sz="2000" dirty="0"/>
              <a:t>:</a:t>
            </a:r>
            <a:endParaRPr lang="en-US" altLang="zh-CN" sz="2000" dirty="0"/>
          </a:p>
          <a:p>
            <a:endParaRPr lang="en-US" altLang="zh-CN" sz="2000" dirty="0"/>
          </a:p>
          <a:p>
            <a:r>
              <a:rPr lang="zh-CN" altLang="en-US" sz="2000" dirty="0"/>
              <a:t>泛化能力</a:t>
            </a:r>
            <a:r>
              <a:rPr lang="en-US" altLang="zh-CN" sz="2000" dirty="0"/>
              <a:t>:</a:t>
            </a:r>
            <a:endParaRPr lang="en-US" altLang="zh-CN" sz="2000" dirty="0"/>
          </a:p>
          <a:p>
            <a:endParaRPr lang="en-US" altLang="zh-CN" sz="2000" dirty="0"/>
          </a:p>
          <a:p>
            <a:pPr marL="0" indent="0">
              <a:buNone/>
            </a:pPr>
            <a:r>
              <a:rPr lang="zh-CN" altLang="en-US" sz="2000" b="1" dirty="0">
                <a:solidFill>
                  <a:srgbClr val="C00000"/>
                </a:solidFill>
              </a:rPr>
              <a:t>定理：泛化误差上界</a:t>
            </a:r>
            <a:r>
              <a:rPr lang="en-US" altLang="zh-CN" sz="2000" b="1" dirty="0">
                <a:solidFill>
                  <a:srgbClr val="C00000"/>
                </a:solidFill>
              </a:rPr>
              <a:t> (</a:t>
            </a:r>
            <a:r>
              <a:rPr lang="zh-CN" altLang="en-US" sz="2000" b="1" dirty="0">
                <a:solidFill>
                  <a:srgbClr val="C00000"/>
                </a:solidFill>
              </a:rPr>
              <a:t>二分类问题</a:t>
            </a:r>
            <a:r>
              <a:rPr lang="en-US" altLang="zh-CN" sz="2000" b="1" dirty="0">
                <a:solidFill>
                  <a:srgbClr val="C00000"/>
                </a:solidFill>
              </a:rPr>
              <a:t>)</a:t>
            </a:r>
            <a:endParaRPr lang="en-GB" altLang="zh-CN" sz="2000" b="1" dirty="0">
              <a:solidFill>
                <a:srgbClr val="C00000"/>
              </a:solidFill>
            </a:endParaRPr>
          </a:p>
          <a:p>
            <a:pPr marL="0" indent="0">
              <a:lnSpc>
                <a:spcPct val="110000"/>
              </a:lnSpc>
              <a:buNone/>
            </a:pPr>
            <a:r>
              <a:rPr lang="en-GB" altLang="zh-CN" sz="2000" dirty="0"/>
              <a:t>         </a:t>
            </a:r>
            <a:r>
              <a:rPr lang="zh-CN" altLang="en-US" sz="2000" dirty="0"/>
              <a:t>当假设空间是有限个函数的集合</a:t>
            </a:r>
            <a:r>
              <a:rPr lang="en-US" altLang="zh-CN" sz="2000" dirty="0"/>
              <a:t>:                                   , </a:t>
            </a:r>
            <a:r>
              <a:rPr lang="zh-CN" altLang="en-US" sz="2000" dirty="0"/>
              <a:t>对任意一个函数 </a:t>
            </a:r>
            <a:r>
              <a:rPr lang="en-US" altLang="zh-CN" sz="2000" i="1" dirty="0"/>
              <a:t>f, </a:t>
            </a:r>
            <a:r>
              <a:rPr lang="zh-CN" altLang="en-US" sz="2000" dirty="0"/>
              <a:t> 至少以概率 </a:t>
            </a:r>
            <a:r>
              <a:rPr lang="en-US" altLang="zh-CN" sz="2000" dirty="0"/>
              <a:t>1-</a:t>
            </a:r>
            <a:r>
              <a:rPr lang="el-GR" altLang="zh-CN" sz="2000" i="1" dirty="0"/>
              <a:t>δ</a:t>
            </a:r>
            <a:r>
              <a:rPr lang="en-US" altLang="zh-CN" sz="2000" i="1" dirty="0"/>
              <a:t>, </a:t>
            </a:r>
            <a:r>
              <a:rPr lang="zh-CN" altLang="en-US" sz="2000" dirty="0"/>
              <a:t>以下不等式成立</a:t>
            </a:r>
            <a:r>
              <a:rPr lang="en-US" altLang="zh-CN" sz="2000" dirty="0"/>
              <a:t>:</a:t>
            </a:r>
            <a:endParaRPr lang="en-US" altLang="zh-CN" sz="2000" dirty="0"/>
          </a:p>
        </p:txBody>
      </p:sp>
      <p:sp>
        <p:nvSpPr>
          <p:cNvPr id="11" name="标题 1"/>
          <p:cNvSpPr txBox="1"/>
          <p:nvPr/>
        </p:nvSpPr>
        <p:spPr>
          <a:xfrm>
            <a:off x="298801" y="185456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泛化能力</a:t>
            </a:r>
            <a:endParaRPr lang="en-US" altLang="zh-CN" sz="3200" b="1" dirty="0">
              <a:solidFill>
                <a:schemeClr val="accent1">
                  <a:lumMod val="50000"/>
                </a:schemeClr>
              </a:solidFill>
              <a:latin typeface="+mn-ea"/>
              <a:ea typeface="+mn-ea"/>
            </a:endParaRPr>
          </a:p>
        </p:txBody>
      </p:sp>
      <p:sp>
        <p:nvSpPr>
          <p:cNvPr id="9"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2" name="文本框 1"/>
              <p:cNvSpPr txBox="1"/>
              <p:nvPr/>
            </p:nvSpPr>
            <p:spPr>
              <a:xfrm>
                <a:off x="3273568" y="2617048"/>
                <a:ext cx="2385575" cy="37677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𝑎𝑟𝑔𝑚𝑖𝑛</m:t>
                      </m:r>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𝑅</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3273568" y="2617048"/>
                <a:ext cx="2385575" cy="376770"/>
              </a:xfrm>
              <a:prstGeom prst="rect">
                <a:avLst/>
              </a:prstGeom>
              <a:blipFill rotWithShape="1">
                <a:blip r:embed="rId1"/>
                <a:stretch>
                  <a:fillRect l="-6" t="-57" r="1" b="1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189453" y="2845858"/>
                <a:ext cx="914820"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𝑓</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𝐹</m:t>
                      </m:r>
                    </m:oMath>
                  </m:oMathPara>
                </a14:m>
                <a:endParaRPr lang="zh-CN" altLang="en-US" sz="1200" dirty="0"/>
              </a:p>
            </p:txBody>
          </p:sp>
        </mc:Choice>
        <mc:Fallback>
          <p:sp>
            <p:nvSpPr>
              <p:cNvPr id="3" name="文本框 2"/>
              <p:cNvSpPr txBox="1">
                <a:spLocks noRot="1" noChangeAspect="1" noMove="1" noResize="1" noEditPoints="1" noAdjustHandles="1" noChangeArrowheads="1" noChangeShapeType="1" noTextEdit="1"/>
              </p:cNvSpPr>
              <p:nvPr/>
            </p:nvSpPr>
            <p:spPr>
              <a:xfrm>
                <a:off x="4189453" y="2845858"/>
                <a:ext cx="914820" cy="276999"/>
              </a:xfrm>
              <a:prstGeom prst="rect">
                <a:avLst/>
              </a:prstGeom>
              <a:blipFill rotWithShape="1">
                <a:blip r:embed="rId2"/>
                <a:stretch>
                  <a:fillRect l="-39" t="-153" r="16" b="2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235872" y="3330161"/>
                <a:ext cx="2679032" cy="404983"/>
              </a:xfrm>
              <a:prstGeom prst="rect">
                <a:avLst/>
              </a:prstGeom>
              <a:noFill/>
            </p:spPr>
            <p:txBody>
              <a:bodyPr wrap="square" rtlCol="0">
                <a:spAutoFit/>
              </a:bodyPr>
              <a:lstStyle/>
              <a:p>
                <a14:m>
                  <m:oMath xmlns:m="http://schemas.openxmlformats.org/officeDocument/2006/math">
                    <m:r>
                      <a:rPr lang="en-US" altLang="zh-CN" i="1" smtClean="0">
                        <a:latin typeface="Cambria Math" panose="02040503050406030204" pitchFamily="18" charset="0"/>
                      </a:rPr>
                      <m:t>𝑅</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𝑁</m:t>
                            </m:r>
                          </m:sub>
                        </m:sSub>
                      </m:e>
                    </m:d>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𝑁</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r>
                      <a:rPr lang="en-US" altLang="zh-CN" i="1">
                        <a:latin typeface="Cambria Math" panose="02040503050406030204" pitchFamily="18" charset="0"/>
                      </a:rPr>
                      <m:t>]</m:t>
                    </m:r>
                  </m:oMath>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3235872" y="3330161"/>
                <a:ext cx="2679032" cy="404983"/>
              </a:xfrm>
              <a:prstGeom prst="rect">
                <a:avLst/>
              </a:prstGeom>
              <a:blipFill rotWithShape="1">
                <a:blip r:embed="rId3"/>
                <a:stretch>
                  <a:fillRect l="-20" t="-55" r="19"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4215158" y="4481180"/>
                <a:ext cx="220621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i="1">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i="1">
                              <a:latin typeface="Cambria Math" panose="02040503050406030204" pitchFamily="18" charset="0"/>
                            </a:rPr>
                            <m:t>2</m:t>
                          </m:r>
                        </m:sub>
                      </m:sSub>
                      <m:r>
                        <m:rPr>
                          <m:nor/>
                        </m:rPr>
                        <a:rPr lang="en-US" altLang="zh-CN" dirty="0">
                          <a:latin typeface="Cambria Math" panose="02040503050406030204" pitchFamily="18" charset="0"/>
                        </a:rPr>
                        <m:t>,</m:t>
                      </m:r>
                      <m:r>
                        <a:rPr lang="en-US" altLang="zh-CN" i="1" dirty="0">
                          <a:latin typeface="Cambria Math" panose="02040503050406030204" pitchFamily="18" charset="0"/>
                        </a:rPr>
                        <m:t> </m:t>
                      </m:r>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4215158" y="4481180"/>
                <a:ext cx="2206216" cy="369332"/>
              </a:xfrm>
              <a:prstGeom prst="rect">
                <a:avLst/>
              </a:prstGeom>
              <a:blipFill rotWithShape="1">
                <a:blip r:embed="rId4"/>
                <a:stretch>
                  <a:fillRect l="-1" t="-168" r="12" b="1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743200" y="5221621"/>
                <a:ext cx="3267242" cy="37677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𝑓</m:t>
                          </m:r>
                        </m:e>
                      </m:d>
                      <m:r>
                        <a:rPr lang="en-US" altLang="zh-CN" i="1" smtClean="0">
                          <a:latin typeface="Cambria Math" panose="02040503050406030204" pitchFamily="18" charset="0"/>
                          <a:ea typeface="Cambria Math" panose="02040503050406030204" pitchFamily="18" charset="0"/>
                        </a:rPr>
                        <m:t>≤</m:t>
                      </m:r>
                      <m:acc>
                        <m:accPr>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𝑅</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𝜀</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zh-CN" altLang="en-US" b="0" i="1" smtClean="0">
                          <a:latin typeface="Cambria Math" panose="02040503050406030204" pitchFamily="18" charset="0"/>
                        </a:rPr>
                        <m:t>𝛿</m:t>
                      </m:r>
                      <m:r>
                        <a:rPr lang="en-US" altLang="zh-CN" b="0" i="1" smtClean="0">
                          <a:latin typeface="Cambria Math" panose="02040503050406030204" pitchFamily="18" charset="0"/>
                        </a:rPr>
                        <m:t>)</m:t>
                      </m:r>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2743200" y="5221621"/>
                <a:ext cx="3267242" cy="376770"/>
              </a:xfrm>
              <a:prstGeom prst="rect">
                <a:avLst/>
              </a:prstGeom>
              <a:blipFill rotWithShape="1">
                <a:blip r:embed="rId5"/>
                <a:stretch>
                  <a:fillRect t="-4" r="5" b="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2160337" y="5657518"/>
                <a:ext cx="4432968" cy="9106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𝜀</m:t>
                      </m:r>
                      <m:d>
                        <m:dPr>
                          <m:ctrlPr>
                            <a:rPr lang="en-US" altLang="zh-CN" i="1">
                              <a:latin typeface="Cambria Math" panose="02040503050406030204" pitchFamily="18" charset="0"/>
                            </a:rPr>
                          </m:ctrlPr>
                        </m:dPr>
                        <m:e>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zh-CN" altLang="en-US" i="1">
                              <a:latin typeface="Cambria Math" panose="02040503050406030204" pitchFamily="18" charset="0"/>
                            </a:rPr>
                            <m:t>𝛿</m:t>
                          </m:r>
                        </m:e>
                      </m: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𝑁</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𝑙𝑜𝑔𝑑</m:t>
                          </m:r>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zh-CN" altLang="en-US" b="0" i="1" smtClean="0">
                                  <a:latin typeface="Cambria Math" panose="02040503050406030204" pitchFamily="18" charset="0"/>
                                </a:rPr>
                                <m:t>𝛿</m:t>
                              </m:r>
                            </m:den>
                          </m:f>
                        </m:e>
                      </m:rad>
                      <m:r>
                        <a:rPr lang="en-US" altLang="zh-CN" b="0" i="1" smtClean="0">
                          <a:latin typeface="Cambria Math" panose="02040503050406030204" pitchFamily="18" charset="0"/>
                        </a:rPr>
                        <m:t>)</m:t>
                      </m:r>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2160337" y="5657518"/>
                <a:ext cx="4432968" cy="910699"/>
              </a:xfrm>
              <a:prstGeom prst="rect">
                <a:avLst/>
              </a:prstGeom>
              <a:blipFill rotWithShape="1">
                <a:blip r:embed="rId6"/>
                <a:stretch>
                  <a:fillRect l="-2" t="-33" r="2" b="45"/>
                </a:stretch>
              </a:blipFill>
            </p:spPr>
            <p:txBody>
              <a:bodyPr/>
              <a:lstStyle/>
              <a:p>
                <a:r>
                  <a:rPr lang="zh-CN" alt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54523" y="3020842"/>
            <a:ext cx="8478582" cy="3524924"/>
          </a:xfrm>
        </p:spPr>
        <p:txBody>
          <a:bodyPr>
            <a:normAutofit/>
          </a:bodyPr>
          <a:lstStyle/>
          <a:p>
            <a:pPr>
              <a:lnSpc>
                <a:spcPct val="120000"/>
              </a:lnSpc>
            </a:pPr>
            <a:r>
              <a:rPr lang="zh-CN" altLang="en-US" sz="2000" dirty="0"/>
              <a:t>监督学习的目的就是学习一个模型</a:t>
            </a:r>
            <a:r>
              <a:rPr lang="en-US" altLang="zh-CN" sz="2000" dirty="0"/>
              <a:t>, </a:t>
            </a:r>
            <a:r>
              <a:rPr lang="zh-CN" altLang="en-US" sz="2000" dirty="0"/>
              <a:t>以决策函数                       或条件概率分布                 表示</a:t>
            </a:r>
            <a:endParaRPr lang="en-US" altLang="zh-CN" sz="2000" dirty="0"/>
          </a:p>
          <a:p>
            <a:pPr>
              <a:lnSpc>
                <a:spcPct val="120000"/>
              </a:lnSpc>
            </a:pPr>
            <a:r>
              <a:rPr lang="zh-CN" altLang="en-US" sz="2000" dirty="0"/>
              <a:t>生成方法对应生成模型</a:t>
            </a:r>
            <a:r>
              <a:rPr lang="en-US" altLang="zh-CN" sz="2000" dirty="0"/>
              <a:t>, </a:t>
            </a:r>
            <a:r>
              <a:rPr lang="zh-CN" altLang="en-US" sz="2000" dirty="0"/>
              <a:t>直接从数据学习联合概率分布 </a:t>
            </a:r>
            <a:endParaRPr lang="en-US" altLang="zh-CN" sz="2000" dirty="0"/>
          </a:p>
          <a:p>
            <a:pPr>
              <a:lnSpc>
                <a:spcPct val="120000"/>
              </a:lnSpc>
            </a:pPr>
            <a:endParaRPr lang="en-US" altLang="zh-CN" sz="2000" dirty="0"/>
          </a:p>
          <a:p>
            <a:pPr>
              <a:lnSpc>
                <a:spcPct val="120000"/>
              </a:lnSpc>
            </a:pPr>
            <a:endParaRPr lang="en-US" altLang="zh-CN" sz="2000" dirty="0"/>
          </a:p>
          <a:p>
            <a:pPr>
              <a:lnSpc>
                <a:spcPct val="120000"/>
              </a:lnSpc>
            </a:pPr>
            <a:endParaRPr lang="en-US" altLang="zh-CN" sz="2000" dirty="0"/>
          </a:p>
          <a:p>
            <a:pPr>
              <a:lnSpc>
                <a:spcPct val="120000"/>
              </a:lnSpc>
            </a:pPr>
            <a:r>
              <a:rPr lang="zh-CN" altLang="en-US" sz="2000" dirty="0"/>
              <a:t> 如</a:t>
            </a:r>
            <a:r>
              <a:rPr lang="en-US" altLang="zh-CN" sz="2000" dirty="0"/>
              <a:t>: </a:t>
            </a:r>
            <a:r>
              <a:rPr lang="zh-CN" altLang="en-US" sz="2000" b="1" dirty="0">
                <a:solidFill>
                  <a:srgbClr val="0070C0"/>
                </a:solidFill>
              </a:rPr>
              <a:t>朴素贝叶斯法</a:t>
            </a:r>
            <a:r>
              <a:rPr lang="zh-CN" altLang="en-US" sz="2000" dirty="0"/>
              <a:t>和</a:t>
            </a:r>
            <a:r>
              <a:rPr lang="zh-CN" altLang="en-US" sz="2000" b="1" dirty="0">
                <a:solidFill>
                  <a:srgbClr val="0070C0"/>
                </a:solidFill>
              </a:rPr>
              <a:t>隐马尔科夫模型</a:t>
            </a:r>
            <a:endParaRPr lang="zh-CN" altLang="en-US" sz="2000" dirty="0"/>
          </a:p>
        </p:txBody>
      </p:sp>
      <p:sp>
        <p:nvSpPr>
          <p:cNvPr id="11" name="标题 1"/>
          <p:cNvSpPr txBox="1"/>
          <p:nvPr/>
        </p:nvSpPr>
        <p:spPr>
          <a:xfrm>
            <a:off x="244794" y="1858792"/>
            <a:ext cx="8478582" cy="1006327"/>
          </a:xfrm>
          <a:prstGeom prst="rect">
            <a:avLst/>
          </a:prstGeom>
        </p:spPr>
        <p:txBody>
          <a:bodyPr vert="horz" lIns="68580" tIns="34290" rIns="68580" bIns="3429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zh-CN" altLang="en-US" sz="3200" b="1">
                <a:solidFill>
                  <a:schemeClr val="accent1">
                    <a:lumMod val="50000"/>
                  </a:schemeClr>
                </a:solidFill>
                <a:latin typeface="+mn-ea"/>
                <a:ea typeface="+mn-ea"/>
              </a:rPr>
              <a:t>生成模型</a:t>
            </a:r>
            <a:r>
              <a:rPr lang="en-US" altLang="zh-CN" sz="3200" b="1">
                <a:solidFill>
                  <a:schemeClr val="accent1">
                    <a:lumMod val="50000"/>
                  </a:schemeClr>
                </a:solidFill>
                <a:latin typeface="+mn-ea"/>
                <a:ea typeface="+mn-ea"/>
              </a:rPr>
              <a:t>Generative model</a:t>
            </a:r>
            <a:r>
              <a:rPr lang="zh-CN" altLang="en-US" sz="3200" b="1">
                <a:solidFill>
                  <a:schemeClr val="accent1">
                    <a:lumMod val="50000"/>
                  </a:schemeClr>
                </a:solidFill>
                <a:latin typeface="+mn-ea"/>
                <a:ea typeface="+mn-ea"/>
              </a:rPr>
              <a:t>与判别模型</a:t>
            </a:r>
            <a:r>
              <a:rPr lang="en-US" altLang="zh-CN" sz="3200" b="1">
                <a:solidFill>
                  <a:schemeClr val="accent1">
                    <a:lumMod val="50000"/>
                  </a:schemeClr>
                </a:solidFill>
                <a:latin typeface="+mn-ea"/>
                <a:ea typeface="+mn-ea"/>
              </a:rPr>
              <a:t>Discriminative model</a:t>
            </a:r>
            <a:endParaRPr lang="zh-CN" altLang="en-US" sz="3200" b="1" dirty="0">
              <a:solidFill>
                <a:schemeClr val="accent1">
                  <a:lumMod val="50000"/>
                </a:schemeClr>
              </a:solidFill>
              <a:latin typeface="+mn-ea"/>
              <a:ea typeface="+mn-ea"/>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2" name="文本框 1"/>
              <p:cNvSpPr txBox="1"/>
              <p:nvPr/>
            </p:nvSpPr>
            <p:spPr>
              <a:xfrm>
                <a:off x="5938843" y="3071336"/>
                <a:ext cx="1215579"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oMath>
                  </m:oMathPara>
                </a14:m>
                <a:endParaRPr lang="zh-CN" altLang="en-US" sz="2000" dirty="0"/>
              </a:p>
            </p:txBody>
          </p:sp>
        </mc:Choice>
        <mc:Fallback>
          <p:sp>
            <p:nvSpPr>
              <p:cNvPr id="2" name="文本框 1"/>
              <p:cNvSpPr txBox="1">
                <a:spLocks noRot="1" noChangeAspect="1" noMove="1" noResize="1" noEditPoints="1" noAdjustHandles="1" noChangeArrowheads="1" noChangeShapeType="1" noTextEdit="1"/>
              </p:cNvSpPr>
              <p:nvPr/>
            </p:nvSpPr>
            <p:spPr>
              <a:xfrm>
                <a:off x="5938843" y="3071336"/>
                <a:ext cx="1215579" cy="400110"/>
              </a:xfrm>
              <a:prstGeom prst="rect">
                <a:avLst/>
              </a:prstGeom>
              <a:blipFill rotWithShape="1">
                <a:blip r:embed="rId1"/>
                <a:stretch>
                  <a:fillRect l="-27" t="-119" r="42" b="1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724894" y="3418366"/>
                <a:ext cx="1352884"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oMath>
                  </m:oMathPara>
                </a14:m>
                <a:endParaRPr lang="zh-CN" altLang="en-US" sz="2000" dirty="0"/>
              </a:p>
            </p:txBody>
          </p:sp>
        </mc:Choice>
        <mc:Fallback>
          <p:sp>
            <p:nvSpPr>
              <p:cNvPr id="3" name="文本框 2"/>
              <p:cNvSpPr txBox="1">
                <a:spLocks noRot="1" noChangeAspect="1" noMove="1" noResize="1" noEditPoints="1" noAdjustHandles="1" noChangeArrowheads="1" noChangeShapeType="1" noTextEdit="1"/>
              </p:cNvSpPr>
              <p:nvPr/>
            </p:nvSpPr>
            <p:spPr>
              <a:xfrm>
                <a:off x="724894" y="3418366"/>
                <a:ext cx="1352884" cy="400110"/>
              </a:xfrm>
              <a:prstGeom prst="rect">
                <a:avLst/>
              </a:prstGeom>
              <a:blipFill rotWithShape="1">
                <a:blip r:embed="rId2"/>
                <a:stretch>
                  <a:fillRect l="-27" t="-40" r="4"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4280182" y="5000499"/>
                <a:ext cx="1760690" cy="54091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𝑃</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𝑌</m:t>
                          </m:r>
                        </m:e>
                        <m:e>
                          <m:r>
                            <a:rPr lang="en-US" altLang="zh-CN" sz="1400" b="0" i="1" smtClean="0">
                              <a:latin typeface="Cambria Math" panose="02040503050406030204" pitchFamily="18" charset="0"/>
                            </a:rPr>
                            <m:t>𝑋</m:t>
                          </m:r>
                        </m:e>
                      </m:d>
                      <m:r>
                        <a:rPr lang="en-US" altLang="zh-CN" sz="1400" b="0" i="0" smtClean="0">
                          <a:latin typeface="Cambria Math" panose="02040503050406030204" pitchFamily="18" charset="0"/>
                        </a:rPr>
                        <m:t>=</m:t>
                      </m:r>
                      <m:f>
                        <m:fPr>
                          <m:ctrlPr>
                            <a:rPr lang="en-US" altLang="zh-CN" sz="1400" b="0" i="1" smtClean="0">
                              <a:latin typeface="Cambria Math" panose="02040503050406030204" pitchFamily="18" charset="0"/>
                            </a:rPr>
                          </m:ctrlPr>
                        </m:fPr>
                        <m:num>
                          <m:r>
                            <a:rPr lang="en-US" altLang="zh-CN" sz="1400" i="1">
                              <a:latin typeface="Cambria Math" panose="02040503050406030204" pitchFamily="18" charset="0"/>
                            </a:rPr>
                            <m:t>𝑃</m:t>
                          </m:r>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r>
                            <a:rPr lang="en-US" altLang="zh-CN" sz="1400" i="1">
                              <a:latin typeface="Cambria Math" panose="02040503050406030204" pitchFamily="18" charset="0"/>
                            </a:rPr>
                            <m:t>𝑌</m:t>
                          </m:r>
                          <m:r>
                            <a:rPr lang="en-US" altLang="zh-CN" sz="1400" i="1">
                              <a:latin typeface="Cambria Math" panose="02040503050406030204" pitchFamily="18" charset="0"/>
                            </a:rPr>
                            <m:t>)</m:t>
                          </m:r>
                          <m:r>
                            <m:rPr>
                              <m:nor/>
                            </m:rPr>
                            <a:rPr lang="zh-CN" altLang="en-US" sz="1400" dirty="0">
                              <a:latin typeface="Cambria Math" panose="02040503050406030204" pitchFamily="18" charset="0"/>
                            </a:rPr>
                            <m:t> </m:t>
                          </m:r>
                        </m:num>
                        <m:den>
                          <m:r>
                            <a:rPr lang="en-US" altLang="zh-CN" sz="1400" i="1">
                              <a:latin typeface="Cambria Math" panose="02040503050406030204" pitchFamily="18" charset="0"/>
                            </a:rPr>
                            <m:t>𝑃</m:t>
                          </m:r>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r>
                            <m:rPr>
                              <m:nor/>
                            </m:rPr>
                            <a:rPr lang="zh-CN" altLang="en-US" sz="1400" dirty="0">
                              <a:latin typeface="Cambria Math" panose="02040503050406030204" pitchFamily="18" charset="0"/>
                            </a:rPr>
                            <m:t> </m:t>
                          </m:r>
                        </m:den>
                      </m:f>
                    </m:oMath>
                  </m:oMathPara>
                </a14:m>
                <a:endParaRPr lang="zh-CN" altLang="en-US" sz="1400" dirty="0"/>
              </a:p>
            </p:txBody>
          </p:sp>
        </mc:Choice>
        <mc:Fallback>
          <p:sp>
            <p:nvSpPr>
              <p:cNvPr id="6" name="文本框 5"/>
              <p:cNvSpPr txBox="1">
                <a:spLocks noRot="1" noChangeAspect="1" noMove="1" noResize="1" noEditPoints="1" noAdjustHandles="1" noChangeArrowheads="1" noChangeShapeType="1" noTextEdit="1"/>
              </p:cNvSpPr>
              <p:nvPr/>
            </p:nvSpPr>
            <p:spPr>
              <a:xfrm>
                <a:off x="4280182" y="5000499"/>
                <a:ext cx="1760690" cy="540917"/>
              </a:xfrm>
              <a:prstGeom prst="rect">
                <a:avLst/>
              </a:prstGeom>
              <a:blipFill rotWithShape="1">
                <a:blip r:embed="rId3"/>
                <a:stretch>
                  <a:fillRect l="-16" t="-94" r="7"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061452" y="4565694"/>
                <a:ext cx="669606"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oMath>
                  </m:oMathPara>
                </a14:m>
                <a:endParaRPr lang="zh-CN" altLang="en-US" sz="2000"/>
              </a:p>
            </p:txBody>
          </p:sp>
        </mc:Choice>
        <mc:Fallback>
          <p:sp>
            <p:nvSpPr>
              <p:cNvPr id="8" name="矩形 7"/>
              <p:cNvSpPr>
                <a:spLocks noRot="1" noChangeAspect="1" noMove="1" noResize="1" noEditPoints="1" noAdjustHandles="1" noChangeArrowheads="1" noChangeShapeType="1" noTextEdit="1"/>
              </p:cNvSpPr>
              <p:nvPr/>
            </p:nvSpPr>
            <p:spPr>
              <a:xfrm>
                <a:off x="2061452" y="4565694"/>
                <a:ext cx="669606" cy="400110"/>
              </a:xfrm>
              <a:prstGeom prst="rect">
                <a:avLst/>
              </a:prstGeom>
              <a:blipFill rotWithShape="1">
                <a:blip r:embed="rId4"/>
                <a:stretch>
                  <a:fillRect l="-36" t="-11" r="83"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5430860" y="4563421"/>
                <a:ext cx="1352884"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oMath>
                  </m:oMathPara>
                </a14:m>
                <a:endParaRPr lang="zh-CN" altLang="en-US" sz="2000" dirty="0"/>
              </a:p>
            </p:txBody>
          </p:sp>
        </mc:Choice>
        <mc:Fallback>
          <p:sp>
            <p:nvSpPr>
              <p:cNvPr id="9" name="文本框 8"/>
              <p:cNvSpPr txBox="1">
                <a:spLocks noRot="1" noChangeAspect="1" noMove="1" noResize="1" noEditPoints="1" noAdjustHandles="1" noChangeArrowheads="1" noChangeShapeType="1" noTextEdit="1"/>
              </p:cNvSpPr>
              <p:nvPr/>
            </p:nvSpPr>
            <p:spPr>
              <a:xfrm>
                <a:off x="5430860" y="4563421"/>
                <a:ext cx="1352884" cy="400110"/>
              </a:xfrm>
              <a:prstGeom prst="rect">
                <a:avLst/>
              </a:prstGeom>
              <a:blipFill rotWithShape="1">
                <a:blip r:embed="rId2"/>
                <a:stretch>
                  <a:fillRect l="-25" t="-78" r="3" b="93"/>
                </a:stretch>
              </a:blipFill>
            </p:spPr>
            <p:txBody>
              <a:bodyPr/>
              <a:lstStyle/>
              <a:p>
                <a:r>
                  <a:rPr lang="zh-CN" altLang="en-US">
                    <a:noFill/>
                  </a:rPr>
                  <a:t> </a:t>
                </a:r>
              </a:p>
            </p:txBody>
          </p:sp>
        </mc:Fallback>
      </mc:AlternateContent>
      <p:cxnSp>
        <p:nvCxnSpPr>
          <p:cNvPr id="10" name="直接箭头连接符 9"/>
          <p:cNvCxnSpPr/>
          <p:nvPr/>
        </p:nvCxnSpPr>
        <p:spPr>
          <a:xfrm>
            <a:off x="2817192" y="4765749"/>
            <a:ext cx="6339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文本框 12"/>
              <p:cNvSpPr txBox="1"/>
              <p:nvPr/>
            </p:nvSpPr>
            <p:spPr>
              <a:xfrm>
                <a:off x="3537310" y="4565694"/>
                <a:ext cx="1352884"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en-US" altLang="zh-CN" sz="2000" i="1">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oMath>
                  </m:oMathPara>
                </a14:m>
                <a:endParaRPr lang="zh-CN" altLang="en-US" sz="2000" dirty="0"/>
              </a:p>
            </p:txBody>
          </p:sp>
        </mc:Choice>
        <mc:Fallback>
          <p:sp>
            <p:nvSpPr>
              <p:cNvPr id="13" name="文本框 12"/>
              <p:cNvSpPr txBox="1">
                <a:spLocks noRot="1" noChangeAspect="1" noMove="1" noResize="1" noEditPoints="1" noAdjustHandles="1" noChangeArrowheads="1" noChangeShapeType="1" noTextEdit="1"/>
              </p:cNvSpPr>
              <p:nvPr/>
            </p:nvSpPr>
            <p:spPr>
              <a:xfrm>
                <a:off x="3537310" y="4565694"/>
                <a:ext cx="1352884" cy="400110"/>
              </a:xfrm>
              <a:prstGeom prst="rect">
                <a:avLst/>
              </a:prstGeom>
              <a:blipFill rotWithShape="1">
                <a:blip r:embed="rId5"/>
                <a:stretch>
                  <a:fillRect l="-27" t="-11" r="4" b="26"/>
                </a:stretch>
              </a:blipFill>
            </p:spPr>
            <p:txBody>
              <a:bodyPr/>
              <a:lstStyle/>
              <a:p>
                <a:r>
                  <a:rPr lang="zh-CN" altLang="en-US">
                    <a:noFill/>
                  </a:rPr>
                  <a:t> </a:t>
                </a:r>
              </a:p>
            </p:txBody>
          </p:sp>
        </mc:Fallback>
      </mc:AlternateContent>
      <p:cxnSp>
        <p:nvCxnSpPr>
          <p:cNvPr id="14" name="直接箭头连接符 13"/>
          <p:cNvCxnSpPr/>
          <p:nvPr/>
        </p:nvCxnSpPr>
        <p:spPr>
          <a:xfrm>
            <a:off x="4843535" y="4765749"/>
            <a:ext cx="6339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90293" y="2545742"/>
            <a:ext cx="8385718" cy="3894808"/>
          </a:xfrm>
        </p:spPr>
        <p:txBody>
          <a:bodyPr>
            <a:normAutofit fontScale="77500" lnSpcReduction="20000"/>
          </a:bodyPr>
          <a:lstStyle/>
          <a:p>
            <a:pPr>
              <a:lnSpc>
                <a:spcPct val="170000"/>
              </a:lnSpc>
            </a:pPr>
            <a:r>
              <a:rPr lang="zh-CN" altLang="en-US" dirty="0"/>
              <a:t>判别方法由数据直接学习</a:t>
            </a:r>
            <a:r>
              <a:rPr lang="zh-CN" altLang="en-US" b="1" dirty="0">
                <a:solidFill>
                  <a:srgbClr val="C00000"/>
                </a:solidFill>
              </a:rPr>
              <a:t>决策函数</a:t>
            </a:r>
            <a:r>
              <a:rPr lang="zh-CN" altLang="en-US" dirty="0"/>
              <a:t> </a:t>
            </a:r>
            <a:r>
              <a:rPr lang="en-US" altLang="zh-CN" i="1" dirty="0"/>
              <a:t>f</a:t>
            </a:r>
            <a:r>
              <a:rPr lang="en-US" altLang="zh-CN" dirty="0"/>
              <a:t>(</a:t>
            </a:r>
            <a:r>
              <a:rPr lang="en-US" altLang="zh-CN" i="1" dirty="0"/>
              <a:t>X</a:t>
            </a:r>
            <a:r>
              <a:rPr lang="en-US" altLang="zh-CN" dirty="0"/>
              <a:t>) </a:t>
            </a:r>
            <a:r>
              <a:rPr lang="zh-CN" altLang="en-US" dirty="0"/>
              <a:t>或</a:t>
            </a:r>
            <a:r>
              <a:rPr lang="zh-CN" altLang="en-US" b="1" dirty="0">
                <a:solidFill>
                  <a:srgbClr val="C00000"/>
                </a:solidFill>
              </a:rPr>
              <a:t>条件概率分布</a:t>
            </a:r>
            <a:r>
              <a:rPr lang="zh-CN" altLang="en-US" dirty="0"/>
              <a:t> </a:t>
            </a:r>
            <a:r>
              <a:rPr lang="en-US" altLang="zh-CN" i="1" dirty="0"/>
              <a:t>P</a:t>
            </a:r>
            <a:r>
              <a:rPr lang="en-US" altLang="zh-CN" dirty="0"/>
              <a:t>(</a:t>
            </a:r>
            <a:r>
              <a:rPr lang="en-US" altLang="zh-CN" i="1" dirty="0"/>
              <a:t>Y</a:t>
            </a:r>
            <a:r>
              <a:rPr lang="en-US" altLang="zh-CN" dirty="0"/>
              <a:t>|</a:t>
            </a:r>
            <a:r>
              <a:rPr lang="en-US" altLang="zh-CN" i="1" dirty="0"/>
              <a:t>X</a:t>
            </a:r>
            <a:r>
              <a:rPr lang="en-US" altLang="zh-CN" dirty="0"/>
              <a:t>) </a:t>
            </a:r>
            <a:r>
              <a:rPr lang="zh-CN" altLang="en-US" dirty="0"/>
              <a:t>作为预测的模型</a:t>
            </a:r>
            <a:r>
              <a:rPr lang="en-US" altLang="zh-CN" dirty="0"/>
              <a:t>, </a:t>
            </a:r>
            <a:r>
              <a:rPr lang="zh-CN" altLang="en-US" dirty="0"/>
              <a:t>即判别模型</a:t>
            </a:r>
            <a:endParaRPr lang="en-US" altLang="zh-CN" dirty="0"/>
          </a:p>
          <a:p>
            <a:pPr>
              <a:lnSpc>
                <a:spcPct val="170000"/>
              </a:lnSpc>
            </a:pPr>
            <a:endParaRPr lang="en-US" altLang="zh-CN" dirty="0"/>
          </a:p>
          <a:p>
            <a:pPr>
              <a:lnSpc>
                <a:spcPct val="170000"/>
              </a:lnSpc>
            </a:pPr>
            <a:endParaRPr lang="en-US" altLang="zh-CN" dirty="0"/>
          </a:p>
          <a:p>
            <a:pPr marL="0" indent="0">
              <a:lnSpc>
                <a:spcPct val="170000"/>
              </a:lnSpc>
              <a:buNone/>
            </a:pPr>
            <a:r>
              <a:rPr lang="zh-CN" altLang="en-US" dirty="0"/>
              <a:t>    如</a:t>
            </a:r>
            <a:r>
              <a:rPr lang="en-US" altLang="zh-CN" dirty="0"/>
              <a:t>: </a:t>
            </a:r>
            <a:r>
              <a:rPr lang="en-US" altLang="zh-CN" b="1" i="1" dirty="0">
                <a:solidFill>
                  <a:srgbClr val="0070C0"/>
                </a:solidFill>
              </a:rPr>
              <a:t>k</a:t>
            </a:r>
            <a:r>
              <a:rPr lang="zh-CN" altLang="en-US" b="1" dirty="0">
                <a:solidFill>
                  <a:srgbClr val="0070C0"/>
                </a:solidFill>
              </a:rPr>
              <a:t>近邻法</a:t>
            </a:r>
            <a:r>
              <a:rPr lang="zh-CN" altLang="en-US" dirty="0"/>
              <a:t>、</a:t>
            </a:r>
            <a:r>
              <a:rPr lang="zh-CN" altLang="en-US" b="1" dirty="0">
                <a:solidFill>
                  <a:srgbClr val="0070C0"/>
                </a:solidFill>
              </a:rPr>
              <a:t>感知机</a:t>
            </a:r>
            <a:r>
              <a:rPr lang="zh-CN" altLang="en-US" dirty="0"/>
              <a:t>、</a:t>
            </a:r>
            <a:r>
              <a:rPr lang="zh-CN" altLang="en-US" b="1" dirty="0">
                <a:solidFill>
                  <a:srgbClr val="0070C0"/>
                </a:solidFill>
              </a:rPr>
              <a:t>决策树</a:t>
            </a:r>
            <a:r>
              <a:rPr lang="zh-CN" altLang="en-US" dirty="0"/>
              <a:t>、</a:t>
            </a:r>
            <a:r>
              <a:rPr lang="en-US" altLang="zh-CN" b="1" dirty="0">
                <a:solidFill>
                  <a:srgbClr val="0070C0"/>
                </a:solidFill>
              </a:rPr>
              <a:t>logistic</a:t>
            </a:r>
            <a:r>
              <a:rPr lang="zh-CN" altLang="en-US" b="1" dirty="0">
                <a:solidFill>
                  <a:srgbClr val="0070C0"/>
                </a:solidFill>
              </a:rPr>
              <a:t>回归模型</a:t>
            </a:r>
            <a:r>
              <a:rPr lang="zh-CN" altLang="en-US" dirty="0"/>
              <a:t>、</a:t>
            </a:r>
            <a:r>
              <a:rPr lang="zh-CN" altLang="en-US" b="1" dirty="0">
                <a:solidFill>
                  <a:srgbClr val="0070C0"/>
                </a:solidFill>
              </a:rPr>
              <a:t>最大熵模型</a:t>
            </a:r>
            <a:r>
              <a:rPr lang="zh-CN" altLang="en-US" dirty="0"/>
              <a:t>、</a:t>
            </a:r>
            <a:endParaRPr lang="en-US" altLang="zh-CN" dirty="0"/>
          </a:p>
          <a:p>
            <a:pPr marL="0" indent="0">
              <a:lnSpc>
                <a:spcPct val="170000"/>
              </a:lnSpc>
              <a:buNone/>
            </a:pPr>
            <a:r>
              <a:rPr lang="zh-CN" altLang="en-US" dirty="0"/>
              <a:t>            </a:t>
            </a:r>
            <a:r>
              <a:rPr lang="zh-CN" altLang="en-US" b="1" dirty="0">
                <a:solidFill>
                  <a:srgbClr val="0070C0"/>
                </a:solidFill>
              </a:rPr>
              <a:t>支持向量机</a:t>
            </a:r>
            <a:r>
              <a:rPr lang="zh-CN" altLang="en-US" dirty="0"/>
              <a:t>、</a:t>
            </a:r>
            <a:r>
              <a:rPr lang="zh-CN" altLang="en-US" b="1" dirty="0">
                <a:solidFill>
                  <a:srgbClr val="0070C0"/>
                </a:solidFill>
              </a:rPr>
              <a:t>提升方法</a:t>
            </a:r>
            <a:r>
              <a:rPr lang="zh-CN" altLang="en-US" dirty="0"/>
              <a:t>和</a:t>
            </a:r>
            <a:r>
              <a:rPr lang="zh-CN" altLang="en-US" b="1" dirty="0">
                <a:solidFill>
                  <a:srgbClr val="0070C0"/>
                </a:solidFill>
              </a:rPr>
              <a:t>条件随机场</a:t>
            </a:r>
            <a:endParaRPr lang="zh-CN" altLang="en-US" dirty="0"/>
          </a:p>
        </p:txBody>
      </p:sp>
      <p:sp>
        <p:nvSpPr>
          <p:cNvPr id="6"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mc:AlternateContent xmlns:mc="http://schemas.openxmlformats.org/markup-compatibility/2006">
        <mc:Choice xmlns:a14="http://schemas.microsoft.com/office/drawing/2010/main" Requires="a14">
          <p:sp>
            <p:nvSpPr>
              <p:cNvPr id="3" name="文本框 2"/>
              <p:cNvSpPr txBox="1"/>
              <p:nvPr/>
            </p:nvSpPr>
            <p:spPr>
              <a:xfrm>
                <a:off x="4675631" y="3900885"/>
                <a:ext cx="1411721" cy="4001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oMath>
                  </m:oMathPara>
                </a14:m>
                <a:endParaRPr lang="zh-CN" altLang="en-US" sz="2000" dirty="0"/>
              </a:p>
            </p:txBody>
          </p:sp>
        </mc:Choice>
        <mc:Fallback>
          <p:sp>
            <p:nvSpPr>
              <p:cNvPr id="3" name="文本框 2"/>
              <p:cNvSpPr txBox="1">
                <a:spLocks noRot="1" noChangeAspect="1" noMove="1" noResize="1" noEditPoints="1" noAdjustHandles="1" noChangeArrowheads="1" noChangeShapeType="1" noTextEdit="1"/>
              </p:cNvSpPr>
              <p:nvPr/>
            </p:nvSpPr>
            <p:spPr>
              <a:xfrm>
                <a:off x="4675631" y="3900885"/>
                <a:ext cx="1411721" cy="400110"/>
              </a:xfrm>
              <a:prstGeom prst="rect">
                <a:avLst/>
              </a:prstGeom>
              <a:blipFill rotWithShape="1">
                <a:blip r:embed="rId1"/>
                <a:stretch>
                  <a:fillRect l="-9" t="-20" r="17"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4615620" y="4366477"/>
                <a:ext cx="1352884"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oMath>
                  </m:oMathPara>
                </a14:m>
                <a:endParaRPr lang="zh-CN" altLang="en-US" sz="2000" dirty="0"/>
              </a:p>
            </p:txBody>
          </p:sp>
        </mc:Choice>
        <mc:Fallback>
          <p:sp>
            <p:nvSpPr>
              <p:cNvPr id="4" name="文本框 3"/>
              <p:cNvSpPr txBox="1">
                <a:spLocks noRot="1" noChangeAspect="1" noMove="1" noResize="1" noEditPoints="1" noAdjustHandles="1" noChangeArrowheads="1" noChangeShapeType="1" noTextEdit="1"/>
              </p:cNvSpPr>
              <p:nvPr/>
            </p:nvSpPr>
            <p:spPr>
              <a:xfrm>
                <a:off x="4615620" y="4366477"/>
                <a:ext cx="1352884" cy="400110"/>
              </a:xfrm>
              <a:prstGeom prst="rect">
                <a:avLst/>
              </a:prstGeom>
              <a:blipFill rotWithShape="1">
                <a:blip r:embed="rId2"/>
                <a:stretch>
                  <a:fillRect l="-33" t="-54" r="10" b="69"/>
                </a:stretch>
              </a:blipFill>
            </p:spPr>
            <p:txBody>
              <a:bodyPr/>
              <a:lstStyle/>
              <a:p>
                <a:r>
                  <a:rPr lang="zh-CN" altLang="en-US">
                    <a:noFill/>
                  </a:rPr>
                  <a:t> </a:t>
                </a:r>
              </a:p>
            </p:txBody>
          </p:sp>
        </mc:Fallback>
      </mc:AlternateContent>
      <p:sp>
        <p:nvSpPr>
          <p:cNvPr id="7" name="标题 1"/>
          <p:cNvSpPr txBox="1"/>
          <p:nvPr/>
        </p:nvSpPr>
        <p:spPr>
          <a:xfrm>
            <a:off x="244795" y="1858793"/>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生成模型与判别模型</a:t>
            </a:r>
            <a:endParaRPr lang="zh-CN" altLang="en-US" sz="3200" b="1" dirty="0">
              <a:solidFill>
                <a:schemeClr val="accent1">
                  <a:lumMod val="50000"/>
                </a:schemeClr>
              </a:solidFill>
              <a:latin typeface="+mn-ea"/>
              <a:ea typeface="+mn-ea"/>
            </a:endParaRPr>
          </a:p>
        </p:txBody>
      </p:sp>
      <mc:AlternateContent xmlns:mc="http://schemas.openxmlformats.org/markup-compatibility/2006">
        <mc:Choice xmlns:a14="http://schemas.microsoft.com/office/drawing/2010/main" Requires="a14">
          <p:sp>
            <p:nvSpPr>
              <p:cNvPr id="2" name="矩形 1"/>
              <p:cNvSpPr/>
              <p:nvPr/>
            </p:nvSpPr>
            <p:spPr>
              <a:xfrm>
                <a:off x="2777616" y="4085551"/>
                <a:ext cx="669606"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oMath>
                  </m:oMathPara>
                </a14:m>
                <a:endParaRPr lang="zh-CN" altLang="en-US" sz="2000"/>
              </a:p>
            </p:txBody>
          </p:sp>
        </mc:Choice>
        <mc:Fallback>
          <p:sp>
            <p:nvSpPr>
              <p:cNvPr id="2" name="矩形 1"/>
              <p:cNvSpPr>
                <a:spLocks noRot="1" noChangeAspect="1" noMove="1" noResize="1" noEditPoints="1" noAdjustHandles="1" noChangeArrowheads="1" noChangeShapeType="1" noTextEdit="1"/>
              </p:cNvSpPr>
              <p:nvPr/>
            </p:nvSpPr>
            <p:spPr>
              <a:xfrm>
                <a:off x="2777616" y="4085551"/>
                <a:ext cx="669606" cy="400110"/>
              </a:xfrm>
              <a:prstGeom prst="rect">
                <a:avLst/>
              </a:prstGeom>
              <a:blipFill rotWithShape="1">
                <a:blip r:embed="rId3"/>
                <a:stretch>
                  <a:fillRect l="-19" t="-149" r="66" b="5"/>
                </a:stretch>
              </a:blipFill>
            </p:spPr>
            <p:txBody>
              <a:bodyPr/>
              <a:lstStyle/>
              <a:p>
                <a:r>
                  <a:rPr lang="zh-CN" altLang="en-US">
                    <a:noFill/>
                  </a:rPr>
                  <a:t> </a:t>
                </a:r>
              </a:p>
            </p:txBody>
          </p:sp>
        </mc:Fallback>
      </mc:AlternateContent>
      <p:cxnSp>
        <p:nvCxnSpPr>
          <p:cNvPr id="8" name="直接箭头连接符 7"/>
          <p:cNvCxnSpPr/>
          <p:nvPr/>
        </p:nvCxnSpPr>
        <p:spPr>
          <a:xfrm>
            <a:off x="3742944" y="4292056"/>
            <a:ext cx="6339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33487" y="2716043"/>
            <a:ext cx="8676698" cy="3719322"/>
          </a:xfrm>
        </p:spPr>
        <p:txBody>
          <a:bodyPr>
            <a:normAutofit/>
          </a:bodyPr>
          <a:lstStyle/>
          <a:p>
            <a:pPr>
              <a:lnSpc>
                <a:spcPct val="100000"/>
              </a:lnSpc>
            </a:pPr>
            <a:r>
              <a:rPr lang="zh-CN" altLang="en-US" sz="2400" dirty="0"/>
              <a:t>优缺点</a:t>
            </a:r>
            <a:endParaRPr lang="en-US" altLang="zh-CN" sz="2400" dirty="0"/>
          </a:p>
          <a:p>
            <a:pPr lvl="1">
              <a:lnSpc>
                <a:spcPct val="100000"/>
              </a:lnSpc>
            </a:pPr>
            <a:r>
              <a:rPr lang="zh-CN" altLang="en-US" sz="2000" b="1" dirty="0">
                <a:solidFill>
                  <a:srgbClr val="0070C0"/>
                </a:solidFill>
              </a:rPr>
              <a:t>生成方法</a:t>
            </a:r>
            <a:endParaRPr lang="en-US" altLang="zh-CN" sz="2000" b="1" dirty="0">
              <a:solidFill>
                <a:srgbClr val="0070C0"/>
              </a:solidFill>
            </a:endParaRPr>
          </a:p>
          <a:p>
            <a:pPr marL="457200" lvl="1" indent="0">
              <a:lnSpc>
                <a:spcPct val="100000"/>
              </a:lnSpc>
              <a:buNone/>
            </a:pPr>
            <a:r>
              <a:rPr lang="en-US" altLang="zh-CN" sz="1800" dirty="0"/>
              <a:t>    — </a:t>
            </a:r>
            <a:r>
              <a:rPr lang="zh-CN" altLang="en-US" sz="1800" dirty="0"/>
              <a:t>可还原出联合概率分布</a:t>
            </a:r>
            <a:r>
              <a:rPr lang="en-US" altLang="zh-CN" sz="1800" i="1" dirty="0"/>
              <a:t>P</a:t>
            </a:r>
            <a:r>
              <a:rPr lang="en-US" altLang="zh-CN" sz="1800" dirty="0"/>
              <a:t>(</a:t>
            </a:r>
            <a:r>
              <a:rPr lang="en-US" altLang="zh-CN" sz="1800" i="1" dirty="0"/>
              <a:t>X</a:t>
            </a:r>
            <a:r>
              <a:rPr lang="en-US" altLang="zh-CN" sz="1800" dirty="0"/>
              <a:t>,</a:t>
            </a:r>
            <a:r>
              <a:rPr lang="en-US" altLang="zh-CN" sz="1800" i="1" dirty="0"/>
              <a:t>Y</a:t>
            </a:r>
            <a:r>
              <a:rPr lang="en-US" altLang="zh-CN" sz="1800" dirty="0"/>
              <a:t>), </a:t>
            </a:r>
            <a:r>
              <a:rPr lang="zh-CN" altLang="en-US" sz="1800" dirty="0"/>
              <a:t>而判别方法不能</a:t>
            </a:r>
            <a:r>
              <a:rPr lang="en-US" altLang="zh-CN" sz="1800" dirty="0"/>
              <a:t> </a:t>
            </a:r>
            <a:endParaRPr lang="en-US" altLang="zh-CN" sz="1800" dirty="0"/>
          </a:p>
          <a:p>
            <a:pPr marL="457200" lvl="1" indent="0">
              <a:lnSpc>
                <a:spcPct val="100000"/>
              </a:lnSpc>
              <a:buNone/>
            </a:pPr>
            <a:r>
              <a:rPr lang="en-US" altLang="zh-CN" sz="1800" dirty="0"/>
              <a:t>    — </a:t>
            </a:r>
            <a:r>
              <a:rPr lang="zh-CN" altLang="en-US" sz="1800" dirty="0"/>
              <a:t>收敛速度更快</a:t>
            </a:r>
            <a:r>
              <a:rPr lang="en-US" altLang="zh-CN" sz="1800" dirty="0"/>
              <a:t>, </a:t>
            </a:r>
            <a:r>
              <a:rPr lang="zh-CN" altLang="en-US" sz="1800" dirty="0"/>
              <a:t>当样本容量增加的时候</a:t>
            </a:r>
            <a:r>
              <a:rPr lang="en-US" altLang="zh-CN" sz="1800" dirty="0"/>
              <a:t>, </a:t>
            </a:r>
            <a:r>
              <a:rPr lang="zh-CN" altLang="en-US" sz="1800" dirty="0"/>
              <a:t>学到的模型可以更快地收敛于真  </a:t>
            </a:r>
            <a:endParaRPr lang="en-US" altLang="zh-CN" sz="1800" dirty="0"/>
          </a:p>
          <a:p>
            <a:pPr marL="457200" lvl="1" indent="0">
              <a:lnSpc>
                <a:spcPct val="100000"/>
              </a:lnSpc>
              <a:buNone/>
            </a:pPr>
            <a:r>
              <a:rPr lang="en-US" altLang="zh-CN" sz="1800" dirty="0"/>
              <a:t>         </a:t>
            </a:r>
            <a:r>
              <a:rPr lang="zh-CN" altLang="en-US" sz="1800" dirty="0"/>
              <a:t>实模型</a:t>
            </a:r>
            <a:r>
              <a:rPr lang="en-US" altLang="zh-CN" sz="1800" dirty="0"/>
              <a:t> </a:t>
            </a:r>
            <a:endParaRPr lang="en-US" altLang="zh-CN" sz="1800" dirty="0"/>
          </a:p>
          <a:p>
            <a:pPr marL="457200" lvl="1" indent="0">
              <a:lnSpc>
                <a:spcPct val="100000"/>
              </a:lnSpc>
              <a:buNone/>
            </a:pPr>
            <a:r>
              <a:rPr lang="en-US" altLang="zh-CN" sz="1800" dirty="0"/>
              <a:t>    — </a:t>
            </a:r>
            <a:r>
              <a:rPr lang="zh-CN" altLang="en-US" sz="1800" dirty="0"/>
              <a:t>当存在隐变量时</a:t>
            </a:r>
            <a:r>
              <a:rPr lang="en-US" altLang="zh-CN" sz="1800" dirty="0"/>
              <a:t>, </a:t>
            </a:r>
            <a:r>
              <a:rPr lang="zh-CN" altLang="en-US" sz="1800" dirty="0"/>
              <a:t>仍可以使用生成方法</a:t>
            </a:r>
            <a:r>
              <a:rPr lang="en-US" altLang="zh-CN" sz="1800" dirty="0"/>
              <a:t>, </a:t>
            </a:r>
            <a:r>
              <a:rPr lang="zh-CN" altLang="en-US" sz="1800" dirty="0"/>
              <a:t>而判别方法则不能用</a:t>
            </a:r>
            <a:endParaRPr lang="en-US" altLang="zh-CN" sz="1800" dirty="0"/>
          </a:p>
          <a:p>
            <a:pPr lvl="1">
              <a:lnSpc>
                <a:spcPct val="100000"/>
              </a:lnSpc>
            </a:pPr>
            <a:r>
              <a:rPr lang="zh-CN" altLang="en-US" sz="2000" b="1" dirty="0">
                <a:solidFill>
                  <a:srgbClr val="0070C0"/>
                </a:solidFill>
              </a:rPr>
              <a:t>判别方法</a:t>
            </a:r>
            <a:endParaRPr lang="en-US" altLang="zh-CN" sz="2000" b="1" dirty="0">
              <a:solidFill>
                <a:srgbClr val="0070C0"/>
              </a:solidFill>
            </a:endParaRPr>
          </a:p>
          <a:p>
            <a:pPr marL="457200" lvl="1" indent="0">
              <a:lnSpc>
                <a:spcPct val="100000"/>
              </a:lnSpc>
              <a:buNone/>
            </a:pPr>
            <a:r>
              <a:rPr lang="en-US" altLang="zh-CN" sz="2000" dirty="0"/>
              <a:t>    </a:t>
            </a:r>
            <a:r>
              <a:rPr lang="en-US" altLang="zh-CN" sz="1800" dirty="0"/>
              <a:t>— </a:t>
            </a:r>
            <a:r>
              <a:rPr lang="zh-CN" altLang="en-US" sz="1800" dirty="0"/>
              <a:t>直接学习到条件概率或决策函数</a:t>
            </a:r>
            <a:r>
              <a:rPr lang="en-US" altLang="zh-CN" sz="1800" dirty="0"/>
              <a:t>, </a:t>
            </a:r>
            <a:r>
              <a:rPr lang="zh-CN" altLang="en-US" sz="1800" dirty="0"/>
              <a:t>直接进行预测</a:t>
            </a:r>
            <a:r>
              <a:rPr lang="en-US" altLang="zh-CN" sz="1800" dirty="0"/>
              <a:t>, </a:t>
            </a:r>
            <a:r>
              <a:rPr lang="zh-CN" altLang="en-US" sz="1800" dirty="0"/>
              <a:t>往往学习的准确率更高</a:t>
            </a:r>
            <a:r>
              <a:rPr lang="en-US" altLang="zh-CN" sz="1800" dirty="0"/>
              <a:t> </a:t>
            </a:r>
            <a:endParaRPr lang="en-US" altLang="zh-CN" sz="1800" dirty="0"/>
          </a:p>
          <a:p>
            <a:pPr marL="457200" lvl="1" indent="0">
              <a:lnSpc>
                <a:spcPct val="100000"/>
              </a:lnSpc>
              <a:buNone/>
            </a:pPr>
            <a:r>
              <a:rPr lang="en-US" altLang="zh-CN" sz="1800" dirty="0"/>
              <a:t>    — </a:t>
            </a:r>
            <a:r>
              <a:rPr lang="zh-CN" altLang="en-US" sz="1800" dirty="0"/>
              <a:t>由于直接学习</a:t>
            </a:r>
            <a:r>
              <a:rPr lang="en-US" altLang="zh-CN" sz="1800" i="1" dirty="0"/>
              <a:t>Y </a:t>
            </a:r>
            <a:r>
              <a:rPr lang="en-US" altLang="zh-CN" sz="1800" dirty="0"/>
              <a:t>= </a:t>
            </a:r>
            <a:r>
              <a:rPr lang="en-US" altLang="zh-CN" sz="1800" i="1" dirty="0"/>
              <a:t>f</a:t>
            </a:r>
            <a:r>
              <a:rPr lang="en-US" altLang="zh-CN" sz="1800" dirty="0"/>
              <a:t>(</a:t>
            </a:r>
            <a:r>
              <a:rPr lang="en-US" altLang="zh-CN" sz="1800" i="1" dirty="0"/>
              <a:t>X</a:t>
            </a:r>
            <a:r>
              <a:rPr lang="en-US" altLang="zh-CN" sz="1800" dirty="0"/>
              <a:t>) </a:t>
            </a:r>
            <a:r>
              <a:rPr lang="zh-CN" altLang="en-US" sz="1800" dirty="0"/>
              <a:t>或</a:t>
            </a:r>
            <a:r>
              <a:rPr lang="en-US" altLang="zh-CN" sz="1800" dirty="0"/>
              <a:t> </a:t>
            </a:r>
            <a:r>
              <a:rPr lang="en-US" altLang="zh-CN" sz="1800" i="1" dirty="0"/>
              <a:t>P</a:t>
            </a:r>
            <a:r>
              <a:rPr lang="en-US" altLang="zh-CN" sz="1800" dirty="0"/>
              <a:t>(</a:t>
            </a:r>
            <a:r>
              <a:rPr lang="en-US" altLang="zh-CN" sz="1800" i="1" dirty="0"/>
              <a:t>Y</a:t>
            </a:r>
            <a:r>
              <a:rPr lang="en-US" altLang="zh-CN" sz="1800" dirty="0"/>
              <a:t>|</a:t>
            </a:r>
            <a:r>
              <a:rPr lang="en-US" altLang="zh-CN" sz="1800" i="1" dirty="0"/>
              <a:t>X</a:t>
            </a:r>
            <a:r>
              <a:rPr lang="en-US" altLang="zh-CN" sz="1800" dirty="0"/>
              <a:t>), </a:t>
            </a:r>
            <a:r>
              <a:rPr lang="zh-CN" altLang="en-US" sz="1800" dirty="0"/>
              <a:t>可对数据进行各种程度上的抽象、定义特征</a:t>
            </a:r>
            <a:endParaRPr lang="en-US" altLang="zh-CN" sz="1800" dirty="0"/>
          </a:p>
          <a:p>
            <a:pPr marL="457200" lvl="1" indent="0">
              <a:lnSpc>
                <a:spcPct val="100000"/>
              </a:lnSpc>
              <a:buNone/>
            </a:pPr>
            <a:r>
              <a:rPr lang="en-US" altLang="zh-CN" sz="1800" dirty="0"/>
              <a:t>         </a:t>
            </a:r>
            <a:r>
              <a:rPr lang="zh-CN" altLang="en-US" sz="1800" dirty="0"/>
              <a:t>并使用特征</a:t>
            </a:r>
            <a:r>
              <a:rPr lang="en-US" altLang="zh-CN" sz="1800" dirty="0"/>
              <a:t>, </a:t>
            </a:r>
            <a:r>
              <a:rPr lang="zh-CN" altLang="en-US" sz="1800" dirty="0"/>
              <a:t>因此可以简化学习过程</a:t>
            </a:r>
            <a:endParaRPr lang="en-US" altLang="zh-CN" sz="1800" dirty="0"/>
          </a:p>
        </p:txBody>
      </p:sp>
      <p:sp>
        <p:nvSpPr>
          <p:cNvPr id="4"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5" name="标题 1"/>
          <p:cNvSpPr txBox="1"/>
          <p:nvPr/>
        </p:nvSpPr>
        <p:spPr>
          <a:xfrm>
            <a:off x="244795" y="1858793"/>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生成模型与判别模型</a:t>
            </a:r>
            <a:endParaRPr lang="zh-CN" altLang="en-US" sz="3200" b="1" dirty="0">
              <a:solidFill>
                <a:schemeClr val="accent1">
                  <a:lumMod val="50000"/>
                </a:schemeClr>
              </a:solidFill>
              <a:latin typeface="+mn-ea"/>
              <a:ea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44565" y="2373116"/>
            <a:ext cx="8170785" cy="4393444"/>
          </a:xfrm>
        </p:spPr>
        <p:txBody>
          <a:bodyPr>
            <a:normAutofit fontScale="62500" lnSpcReduction="20000"/>
          </a:bodyPr>
          <a:lstStyle/>
          <a:p>
            <a:pPr>
              <a:lnSpc>
                <a:spcPct val="120000"/>
              </a:lnSpc>
            </a:pPr>
            <a:r>
              <a:rPr lang="zh-CN" altLang="en-US" dirty="0"/>
              <a:t>机器学习的定义</a:t>
            </a:r>
            <a:endParaRPr lang="en-US" altLang="zh-CN" dirty="0"/>
          </a:p>
          <a:p>
            <a:pPr>
              <a:lnSpc>
                <a:spcPct val="120000"/>
              </a:lnSpc>
            </a:pPr>
            <a:r>
              <a:rPr lang="zh-CN" altLang="en-US" dirty="0"/>
              <a:t>机器学习</a:t>
            </a:r>
            <a:r>
              <a:rPr lang="zh-CN" altLang="en-US"/>
              <a:t>的</a:t>
            </a:r>
            <a:r>
              <a:rPr lang="zh-CN" altLang="en-US" b="1">
                <a:solidFill>
                  <a:srgbClr val="C00000"/>
                </a:solidFill>
              </a:rPr>
              <a:t>分类</a:t>
            </a:r>
            <a:r>
              <a:rPr lang="zh-CN" altLang="en-US"/>
              <a:t>及相关</a:t>
            </a:r>
            <a:r>
              <a:rPr lang="zh-CN" altLang="en-US" b="1">
                <a:solidFill>
                  <a:srgbClr val="C00000"/>
                </a:solidFill>
              </a:rPr>
              <a:t>术语</a:t>
            </a:r>
            <a:endParaRPr lang="en-US" altLang="zh-CN" b="1">
              <a:solidFill>
                <a:srgbClr val="C00000"/>
              </a:solidFill>
            </a:endParaRPr>
          </a:p>
          <a:p>
            <a:pPr lvl="1">
              <a:lnSpc>
                <a:spcPct val="120000"/>
              </a:lnSpc>
            </a:pPr>
            <a:r>
              <a:rPr lang="zh-CN" altLang="en-US"/>
              <a:t>实例</a:t>
            </a:r>
            <a:endParaRPr lang="en-US" altLang="zh-CN"/>
          </a:p>
          <a:p>
            <a:pPr lvl="1">
              <a:lnSpc>
                <a:spcPct val="120000"/>
              </a:lnSpc>
            </a:pPr>
            <a:r>
              <a:rPr lang="zh-CN" altLang="en-US"/>
              <a:t>输入（特征）空间</a:t>
            </a:r>
            <a:endParaRPr lang="en-US" altLang="zh-CN"/>
          </a:p>
          <a:p>
            <a:pPr lvl="1">
              <a:lnSpc>
                <a:spcPct val="120000"/>
              </a:lnSpc>
            </a:pPr>
            <a:r>
              <a:rPr lang="zh-CN" altLang="en-US"/>
              <a:t>样本</a:t>
            </a:r>
            <a:endParaRPr lang="en-US" altLang="zh-CN" dirty="0"/>
          </a:p>
          <a:p>
            <a:pPr>
              <a:lnSpc>
                <a:spcPct val="120000"/>
              </a:lnSpc>
            </a:pPr>
            <a:r>
              <a:rPr lang="zh-CN" altLang="en-US"/>
              <a:t>机器学习的步骤和</a:t>
            </a:r>
            <a:r>
              <a:rPr lang="zh-CN" altLang="en-US" b="1" dirty="0">
                <a:solidFill>
                  <a:srgbClr val="C00000"/>
                </a:solidFill>
              </a:rPr>
              <a:t>三要素</a:t>
            </a:r>
            <a:endParaRPr lang="en-US" altLang="zh-CN" b="1" dirty="0">
              <a:solidFill>
                <a:srgbClr val="C00000"/>
              </a:solidFill>
            </a:endParaRPr>
          </a:p>
          <a:p>
            <a:pPr lvl="1">
              <a:lnSpc>
                <a:spcPct val="120000"/>
              </a:lnSpc>
            </a:pPr>
            <a:r>
              <a:rPr lang="zh-CN" altLang="en-US"/>
              <a:t>假设</a:t>
            </a:r>
            <a:r>
              <a:rPr lang="zh-CN" altLang="en-US" dirty="0"/>
              <a:t>空间</a:t>
            </a:r>
            <a:endParaRPr lang="en-US" altLang="zh-CN" dirty="0"/>
          </a:p>
          <a:p>
            <a:pPr lvl="1">
              <a:lnSpc>
                <a:spcPct val="120000"/>
              </a:lnSpc>
            </a:pPr>
            <a:r>
              <a:rPr lang="zh-CN" altLang="en-US" dirty="0"/>
              <a:t>评价准则与损失函数 （分类问题与回归问题）</a:t>
            </a:r>
            <a:endParaRPr lang="en-US" altLang="zh-CN" dirty="0"/>
          </a:p>
          <a:p>
            <a:pPr lvl="1">
              <a:lnSpc>
                <a:spcPct val="120000"/>
              </a:lnSpc>
            </a:pPr>
            <a:r>
              <a:rPr lang="zh-CN" altLang="en-US" dirty="0"/>
              <a:t>优化算法</a:t>
            </a:r>
            <a:endParaRPr lang="en-US" altLang="zh-CN" dirty="0"/>
          </a:p>
          <a:p>
            <a:pPr>
              <a:lnSpc>
                <a:spcPct val="120000"/>
              </a:lnSpc>
            </a:pPr>
            <a:r>
              <a:rPr lang="zh-CN" altLang="en-US" b="1" dirty="0">
                <a:solidFill>
                  <a:srgbClr val="C00000"/>
                </a:solidFill>
              </a:rPr>
              <a:t>训练误差</a:t>
            </a:r>
            <a:r>
              <a:rPr lang="zh-CN" altLang="en-US" dirty="0"/>
              <a:t>与</a:t>
            </a:r>
            <a:r>
              <a:rPr lang="zh-CN" altLang="en-US" b="1" dirty="0">
                <a:solidFill>
                  <a:srgbClr val="C00000"/>
                </a:solidFill>
              </a:rPr>
              <a:t>泛化误差</a:t>
            </a:r>
            <a:endParaRPr lang="en-US" altLang="zh-CN" b="1" dirty="0">
              <a:solidFill>
                <a:srgbClr val="C00000"/>
              </a:solidFill>
            </a:endParaRPr>
          </a:p>
          <a:p>
            <a:pPr lvl="1">
              <a:lnSpc>
                <a:spcPct val="120000"/>
              </a:lnSpc>
            </a:pPr>
            <a:r>
              <a:rPr lang="zh-CN" altLang="en-US" dirty="0"/>
              <a:t>欠拟合与过拟合</a:t>
            </a:r>
            <a:endParaRPr lang="en-US" altLang="zh-CN" dirty="0"/>
          </a:p>
          <a:p>
            <a:pPr lvl="1">
              <a:lnSpc>
                <a:spcPct val="120000"/>
              </a:lnSpc>
            </a:pPr>
            <a:r>
              <a:rPr lang="zh-CN" altLang="en-US" dirty="0"/>
              <a:t>正则化与</a:t>
            </a:r>
            <a:r>
              <a:rPr lang="zh-CN" altLang="en-US"/>
              <a:t>交叉验证</a:t>
            </a:r>
            <a:endParaRPr lang="en-US" altLang="zh-CN"/>
          </a:p>
          <a:p>
            <a:pPr>
              <a:lnSpc>
                <a:spcPct val="120000"/>
              </a:lnSpc>
            </a:pPr>
            <a:r>
              <a:rPr lang="zh-CN" altLang="en-US" b="1">
                <a:solidFill>
                  <a:srgbClr val="0070C0"/>
                </a:solidFill>
              </a:rPr>
              <a:t>生成方法</a:t>
            </a:r>
            <a:r>
              <a:rPr lang="zh-CN" altLang="en-US"/>
              <a:t>与</a:t>
            </a:r>
            <a:r>
              <a:rPr lang="zh-CN" altLang="en-US" b="1">
                <a:solidFill>
                  <a:srgbClr val="0070C0"/>
                </a:solidFill>
              </a:rPr>
              <a:t>判别方法</a:t>
            </a:r>
            <a:endParaRPr lang="en-US" altLang="zh-CN" b="1">
              <a:solidFill>
                <a:srgbClr val="0070C0"/>
              </a:solidFill>
            </a:endParaRPr>
          </a:p>
          <a:p>
            <a:pPr lvl="1">
              <a:lnSpc>
                <a:spcPct val="120000"/>
              </a:lnSpc>
            </a:pPr>
            <a:endParaRPr lang="en-US" altLang="zh-CN" dirty="0"/>
          </a:p>
        </p:txBody>
      </p:sp>
      <p:sp>
        <p:nvSpPr>
          <p:cNvPr id="11" name="标题 1"/>
          <p:cNvSpPr txBox="1"/>
          <p:nvPr/>
        </p:nvSpPr>
        <p:spPr>
          <a:xfrm>
            <a:off x="298801" y="1640204"/>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要点总结</a:t>
            </a:r>
            <a:endParaRPr lang="zh-CN" altLang="en-US" sz="3200" b="1" dirty="0">
              <a:solidFill>
                <a:schemeClr val="accent1">
                  <a:lumMod val="50000"/>
                </a:schemeClr>
              </a:solidFill>
              <a:latin typeface="+mn-ea"/>
              <a:ea typeface="+mn-ea"/>
            </a:endParaRPr>
          </a:p>
        </p:txBody>
      </p:sp>
      <p:pic>
        <p:nvPicPr>
          <p:cNvPr id="13" name="图片 12"/>
          <p:cNvPicPr>
            <a:picLocks noChangeAspect="1"/>
          </p:cNvPicPr>
          <p:nvPr/>
        </p:nvPicPr>
        <p:blipFill>
          <a:blip r:embed="rId1"/>
          <a:stretch>
            <a:fillRect/>
          </a:stretch>
        </p:blipFill>
        <p:spPr>
          <a:xfrm>
            <a:off x="5151550" y="1840968"/>
            <a:ext cx="2910687" cy="2339319"/>
          </a:xfrm>
          <a:prstGeom prst="rect">
            <a:avLst/>
          </a:prstGeom>
        </p:spPr>
      </p:pic>
      <p:pic>
        <p:nvPicPr>
          <p:cNvPr id="14" name="图片 13"/>
          <p:cNvPicPr>
            <a:picLocks noChangeAspect="1"/>
          </p:cNvPicPr>
          <p:nvPr/>
        </p:nvPicPr>
        <p:blipFill>
          <a:blip r:embed="rId2"/>
          <a:stretch>
            <a:fillRect/>
          </a:stretch>
        </p:blipFill>
        <p:spPr>
          <a:xfrm>
            <a:off x="4974337" y="4340248"/>
            <a:ext cx="3167148" cy="2482242"/>
          </a:xfrm>
          <a:prstGeom prst="rect">
            <a:avLst/>
          </a:prstGeom>
        </p:spPr>
      </p:pic>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344565" y="2665140"/>
            <a:ext cx="8170785" cy="2552656"/>
          </a:xfrm>
        </p:spPr>
        <p:txBody>
          <a:bodyPr>
            <a:normAutofit/>
          </a:bodyPr>
          <a:lstStyle/>
          <a:p>
            <a:pPr>
              <a:lnSpc>
                <a:spcPct val="120000"/>
              </a:lnSpc>
            </a:pPr>
            <a:r>
              <a:rPr lang="en-US" altLang="zh-CN" dirty="0"/>
              <a:t>《</a:t>
            </a:r>
            <a:r>
              <a:rPr lang="zh-CN" altLang="en-US" dirty="0"/>
              <a:t>统计学习方法</a:t>
            </a:r>
            <a:r>
              <a:rPr lang="en-US" altLang="zh-CN" dirty="0"/>
              <a:t>》1.2</a:t>
            </a:r>
            <a:endParaRPr lang="en-US" altLang="zh-CN" dirty="0"/>
          </a:p>
          <a:p>
            <a:pPr>
              <a:lnSpc>
                <a:spcPct val="120000"/>
              </a:lnSpc>
            </a:pPr>
            <a:r>
              <a:rPr lang="en-US" altLang="zh-CN" dirty="0"/>
              <a:t>《</a:t>
            </a:r>
            <a:r>
              <a:rPr lang="zh-CN" altLang="en-US" dirty="0"/>
              <a:t>机器学习</a:t>
            </a:r>
            <a:r>
              <a:rPr lang="en-US" altLang="zh-CN" dirty="0"/>
              <a:t>》2.1, 2.2</a:t>
            </a:r>
            <a:endParaRPr lang="en-US" altLang="zh-CN" dirty="0"/>
          </a:p>
        </p:txBody>
      </p:sp>
      <p:sp>
        <p:nvSpPr>
          <p:cNvPr id="11" name="标题 1"/>
          <p:cNvSpPr txBox="1"/>
          <p:nvPr/>
        </p:nvSpPr>
        <p:spPr>
          <a:xfrm>
            <a:off x="298801" y="1640203"/>
            <a:ext cx="6172200" cy="1024937"/>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lumMod val="50000"/>
                  </a:schemeClr>
                </a:solidFill>
                <a:latin typeface="+mn-ea"/>
                <a:ea typeface="+mn-ea"/>
              </a:rPr>
              <a:t>作业</a:t>
            </a:r>
            <a:endParaRPr lang="zh-CN" altLang="en-US" sz="3200" b="1" dirty="0">
              <a:solidFill>
                <a:schemeClr val="accent1">
                  <a:lumMod val="50000"/>
                </a:schemeClr>
              </a:solidFill>
              <a:latin typeface="+mn-ea"/>
              <a:ea typeface="+mn-ea"/>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5"/>
          <p:cNvSpPr>
            <a:spLocks noGrp="1"/>
          </p:cNvSpPr>
          <p:nvPr>
            <p:ph idx="1"/>
          </p:nvPr>
        </p:nvSpPr>
        <p:spPr>
          <a:xfrm>
            <a:off x="396337" y="2697956"/>
            <a:ext cx="3652477" cy="2693470"/>
          </a:xfrm>
        </p:spPr>
        <p:txBody>
          <a:bodyPr>
            <a:normAutofit fontScale="92500" lnSpcReduction="20000"/>
          </a:bodyPr>
          <a:lstStyle/>
          <a:p>
            <a:pPr>
              <a:lnSpc>
                <a:spcPct val="120000"/>
              </a:lnSpc>
            </a:pPr>
            <a:r>
              <a:rPr lang="zh-CN" altLang="en-US" sz="2600" dirty="0">
                <a:solidFill>
                  <a:srgbClr val="4472C4"/>
                </a:solidFill>
                <a:latin typeface="等线" panose="02010600030101010101" pitchFamily="2" charset="-122"/>
                <a:ea typeface="等线" panose="02010600030101010101" pitchFamily="2" charset="-122"/>
              </a:rPr>
              <a:t>课堂教学</a:t>
            </a:r>
            <a:endParaRPr lang="en-US" altLang="zh-CN" sz="2600" dirty="0">
              <a:solidFill>
                <a:srgbClr val="4472C4"/>
              </a:solidFill>
              <a:latin typeface="等线" panose="02010600030101010101" pitchFamily="2" charset="-122"/>
              <a:ea typeface="等线" panose="02010600030101010101" pitchFamily="2" charset="-122"/>
            </a:endParaRPr>
          </a:p>
          <a:p>
            <a:pPr lvl="1">
              <a:lnSpc>
                <a:spcPct val="120000"/>
              </a:lnSpc>
            </a:pPr>
            <a:r>
              <a:rPr lang="zh-CN" altLang="en-US" sz="1900" dirty="0">
                <a:latin typeface="等线" panose="02010600030101010101" pitchFamily="2" charset="-122"/>
                <a:ea typeface="等线" panose="02010600030101010101" pitchFamily="2" charset="-122"/>
              </a:rPr>
              <a:t>理论课、实验课</a:t>
            </a:r>
            <a:endParaRPr lang="en-US" altLang="zh-CN" sz="1900" dirty="0">
              <a:latin typeface="等线" panose="02010600030101010101" pitchFamily="2" charset="-122"/>
              <a:ea typeface="等线" panose="02010600030101010101" pitchFamily="2" charset="-122"/>
            </a:endParaRPr>
          </a:p>
          <a:p>
            <a:pPr>
              <a:lnSpc>
                <a:spcPct val="120000"/>
              </a:lnSpc>
            </a:pPr>
            <a:r>
              <a:rPr lang="zh-CN" altLang="en-US" sz="2600" dirty="0">
                <a:solidFill>
                  <a:srgbClr val="4472C4"/>
                </a:solidFill>
                <a:latin typeface="等线" panose="02010600030101010101" pitchFamily="2" charset="-122"/>
                <a:ea typeface="等线" panose="02010600030101010101" pitchFamily="2" charset="-122"/>
              </a:rPr>
              <a:t>作业</a:t>
            </a:r>
            <a:endParaRPr lang="en-US" altLang="zh-CN" sz="2600" dirty="0">
              <a:solidFill>
                <a:srgbClr val="4472C4"/>
              </a:solidFill>
              <a:latin typeface="等线" panose="02010600030101010101" pitchFamily="2" charset="-122"/>
              <a:ea typeface="等线" panose="02010600030101010101" pitchFamily="2" charset="-122"/>
            </a:endParaRPr>
          </a:p>
          <a:p>
            <a:pPr lvl="1">
              <a:lnSpc>
                <a:spcPct val="120000"/>
              </a:lnSpc>
            </a:pPr>
            <a:r>
              <a:rPr lang="zh-CN" altLang="en-US" sz="1900">
                <a:latin typeface="等线" panose="02010600030101010101" pitchFamily="2" charset="-122"/>
                <a:ea typeface="等线" panose="02010600030101010101" pitchFamily="2" charset="-122"/>
              </a:rPr>
              <a:t>课程平台发布</a:t>
            </a:r>
            <a:endParaRPr lang="en-US" altLang="zh-CN" sz="1900">
              <a:latin typeface="等线" panose="02010600030101010101" pitchFamily="2" charset="-122"/>
              <a:ea typeface="等线" panose="02010600030101010101" pitchFamily="2" charset="-122"/>
            </a:endParaRPr>
          </a:p>
          <a:p>
            <a:pPr marL="457200" lvl="1" indent="0">
              <a:lnSpc>
                <a:spcPct val="120000"/>
              </a:lnSpc>
              <a:buNone/>
            </a:pPr>
            <a:r>
              <a:rPr lang="en-US" altLang="zh-CN" sz="1900">
                <a:latin typeface="等线" panose="02010600030101010101" pitchFamily="2" charset="-122"/>
                <a:ea typeface="等线" panose="02010600030101010101" pitchFamily="2" charset="-122"/>
              </a:rPr>
              <a:t>    </a:t>
            </a:r>
            <a:r>
              <a:rPr lang="zh-CN" altLang="en-US" sz="1900">
                <a:latin typeface="等线" panose="02010600030101010101" pitchFamily="2" charset="-122"/>
                <a:ea typeface="等线" panose="02010600030101010101" pitchFamily="2" charset="-122"/>
              </a:rPr>
              <a:t>计算</a:t>
            </a:r>
            <a:r>
              <a:rPr lang="zh-CN" altLang="en-US" sz="1900" dirty="0">
                <a:latin typeface="等线" panose="02010600030101010101" pitchFamily="2" charset="-122"/>
                <a:ea typeface="等线" panose="02010600030101010101" pitchFamily="2" charset="-122"/>
              </a:rPr>
              <a:t>、证明为主</a:t>
            </a:r>
            <a:endParaRPr lang="en-US" altLang="zh-CN" sz="1900" dirty="0">
              <a:latin typeface="等线" panose="02010600030101010101" pitchFamily="2" charset="-122"/>
              <a:ea typeface="等线" panose="02010600030101010101" pitchFamily="2" charset="-122"/>
            </a:endParaRPr>
          </a:p>
          <a:p>
            <a:pPr lvl="1">
              <a:lnSpc>
                <a:spcPct val="120000"/>
              </a:lnSpc>
            </a:pPr>
            <a:r>
              <a:rPr lang="zh-CN" altLang="en-US" sz="1900" u="sng" dirty="0">
                <a:latin typeface="等线" panose="02010600030101010101" pitchFamily="2" charset="-122"/>
                <a:ea typeface="等线" panose="02010600030101010101" pitchFamily="2" charset="-122"/>
              </a:rPr>
              <a:t>每讲结束第二周网上提交</a:t>
            </a:r>
            <a:endParaRPr lang="en-US" altLang="zh-CN" sz="1900" u="sng" dirty="0">
              <a:latin typeface="等线" panose="02010600030101010101" pitchFamily="2" charset="-122"/>
              <a:ea typeface="等线" panose="02010600030101010101" pitchFamily="2" charset="-122"/>
            </a:endParaRPr>
          </a:p>
          <a:p>
            <a:pPr lvl="1">
              <a:lnSpc>
                <a:spcPct val="120000"/>
              </a:lnSpc>
            </a:pPr>
            <a:r>
              <a:rPr lang="zh-CN" altLang="en-US" sz="1900" dirty="0">
                <a:latin typeface="等线" panose="02010600030101010101" pitchFamily="2" charset="-122"/>
                <a:ea typeface="等线" panose="02010600030101010101" pitchFamily="2" charset="-122"/>
              </a:rPr>
              <a:t>期末公布作业答案</a:t>
            </a:r>
            <a:endParaRPr lang="en-US" altLang="zh-CN" sz="1900" dirty="0">
              <a:latin typeface="等线" panose="02010600030101010101" pitchFamily="2" charset="-122"/>
              <a:ea typeface="等线" panose="02010600030101010101" pitchFamily="2" charset="-122"/>
            </a:endParaRPr>
          </a:p>
        </p:txBody>
      </p:sp>
      <p:sp>
        <p:nvSpPr>
          <p:cNvPr id="13" name="标题 1"/>
          <p:cNvSpPr txBox="1"/>
          <p:nvPr/>
        </p:nvSpPr>
        <p:spPr>
          <a:xfrm>
            <a:off x="298801" y="1722396"/>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a:solidFill>
                  <a:schemeClr val="accent1">
                    <a:lumMod val="50000"/>
                  </a:schemeClr>
                </a:solidFill>
                <a:latin typeface="+mn-ea"/>
                <a:ea typeface="+mn-ea"/>
              </a:rPr>
              <a:t>课程的几个教学环节</a:t>
            </a:r>
            <a:endParaRPr lang="zh-CN" altLang="en-US" sz="3200" b="1" dirty="0">
              <a:solidFill>
                <a:schemeClr val="accent1">
                  <a:lumMod val="50000"/>
                </a:schemeClr>
              </a:solidFill>
              <a:latin typeface="+mn-ea"/>
              <a:ea typeface="+mn-ea"/>
            </a:endParaRPr>
          </a:p>
        </p:txBody>
      </p:sp>
      <p:sp>
        <p:nvSpPr>
          <p:cNvPr id="12" name="Content Placeholder 15"/>
          <p:cNvSpPr txBox="1"/>
          <p:nvPr/>
        </p:nvSpPr>
        <p:spPr>
          <a:xfrm>
            <a:off x="628650" y="4948313"/>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sz="2100" dirty="0">
              <a:latin typeface="等线" panose="02010600030101010101" pitchFamily="2" charset="-122"/>
              <a:ea typeface="等线" panose="02010600030101010101" pitchFamily="2" charset="-122"/>
            </a:endParaRPr>
          </a:p>
        </p:txBody>
      </p:sp>
      <p:sp>
        <p:nvSpPr>
          <p:cNvPr id="7" name="Slide Number Placeholder 5"/>
          <p:cNvSpPr>
            <a:spLocks noGrp="1"/>
          </p:cNvSpPr>
          <p:nvPr>
            <p:ph type="sldNum" sz="quarter" idx="12"/>
          </p:nvPr>
        </p:nvSpPr>
        <p:spPr>
          <a:xfrm>
            <a:off x="6457950" y="6356351"/>
            <a:ext cx="2057400" cy="365125"/>
          </a:xfrm>
        </p:spPr>
        <p:txBody>
          <a:bodyPr/>
          <a:lstStyle/>
          <a:p>
            <a:fld id="{80661DEE-55DF-9C4C-9E32-9432A9F8E9FC}" type="slidenum">
              <a:rPr lang="en-US" smtClean="0"/>
            </a:fld>
            <a:endParaRPr lang="en-US"/>
          </a:p>
        </p:txBody>
      </p:sp>
      <p:sp>
        <p:nvSpPr>
          <p:cNvPr id="2" name="矩形 1"/>
          <p:cNvSpPr/>
          <p:nvPr/>
        </p:nvSpPr>
        <p:spPr>
          <a:xfrm>
            <a:off x="4174609" y="2640529"/>
            <a:ext cx="4632946" cy="2951705"/>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dirty="0">
                <a:solidFill>
                  <a:srgbClr val="4472C4"/>
                </a:solidFill>
                <a:latin typeface="等线" panose="02010600030101010101" pitchFamily="2" charset="-122"/>
                <a:ea typeface="等线" panose="02010600030101010101" pitchFamily="2" charset="-122"/>
              </a:rPr>
              <a:t>考试</a:t>
            </a:r>
            <a:endParaRPr lang="en-US" altLang="zh-CN" sz="2400" dirty="0">
              <a:solidFill>
                <a:srgbClr val="4472C4"/>
              </a:solidFill>
              <a:latin typeface="等线" panose="02010600030101010101" pitchFamily="2" charset="-122"/>
              <a:ea typeface="等线" panose="02010600030101010101" pitchFamily="2" charset="-122"/>
            </a:endParaRPr>
          </a:p>
          <a:p>
            <a:pPr marL="742950" lvl="1" indent="-285750">
              <a:lnSpc>
                <a:spcPct val="120000"/>
              </a:lnSpc>
              <a:buFont typeface="Arial" panose="020B0604020202020204" pitchFamily="34" charset="0"/>
              <a:buChar char="•"/>
            </a:pPr>
            <a:r>
              <a:rPr lang="zh-CN" altLang="en-US" dirty="0">
                <a:latin typeface="等线" panose="02010600030101010101" pitchFamily="2" charset="-122"/>
                <a:ea typeface="等线" panose="02010600030101010101" pitchFamily="2" charset="-122"/>
              </a:rPr>
              <a:t>期末考试（闭卷）</a:t>
            </a:r>
            <a:endParaRPr lang="en-US" altLang="zh-CN" dirty="0">
              <a:latin typeface="等线" panose="02010600030101010101" pitchFamily="2" charset="-122"/>
              <a:ea typeface="等线" panose="02010600030101010101" pitchFamily="2" charset="-122"/>
            </a:endParaRPr>
          </a:p>
          <a:p>
            <a:pPr marL="742950" lvl="1" indent="-285750">
              <a:lnSpc>
                <a:spcPct val="120000"/>
              </a:lnSpc>
              <a:buFont typeface="Arial" panose="020B0604020202020204" pitchFamily="34" charset="0"/>
              <a:buChar char="•"/>
            </a:pPr>
            <a:r>
              <a:rPr lang="zh-CN" altLang="en-US" dirty="0">
                <a:latin typeface="等线" panose="02010600030101010101" pitchFamily="2" charset="-122"/>
                <a:ea typeface="等线" panose="02010600030101010101" pitchFamily="2" charset="-122"/>
              </a:rPr>
              <a:t>题型</a:t>
            </a:r>
            <a:r>
              <a:rPr lang="en-US" altLang="zh-CN">
                <a:latin typeface="等线" panose="02010600030101010101" pitchFamily="2" charset="-122"/>
                <a:ea typeface="等线" panose="02010600030101010101" pitchFamily="2" charset="-122"/>
              </a:rPr>
              <a:t>: </a:t>
            </a:r>
            <a:endParaRPr lang="en-US" altLang="zh-CN">
              <a:latin typeface="等线" panose="02010600030101010101" pitchFamily="2" charset="-122"/>
              <a:ea typeface="等线" panose="02010600030101010101" pitchFamily="2" charset="-122"/>
            </a:endParaRPr>
          </a:p>
          <a:p>
            <a:pPr lvl="1">
              <a:lnSpc>
                <a:spcPct val="120000"/>
              </a:lnSpc>
            </a:pPr>
            <a:r>
              <a:rPr lang="en-US" altLang="zh-CN">
                <a:latin typeface="等线" panose="02010600030101010101" pitchFamily="2" charset="-122"/>
                <a:ea typeface="等线" panose="02010600030101010101" pitchFamily="2" charset="-122"/>
              </a:rPr>
              <a:t>    </a:t>
            </a:r>
            <a:r>
              <a:rPr lang="zh-CN" altLang="en-US">
                <a:latin typeface="等线" panose="02010600030101010101" pitchFamily="2" charset="-122"/>
                <a:ea typeface="等线" panose="02010600030101010101" pitchFamily="2" charset="-122"/>
              </a:rPr>
              <a:t>选择</a:t>
            </a:r>
            <a:r>
              <a:rPr lang="zh-CN" altLang="en-US" dirty="0">
                <a:latin typeface="等线" panose="02010600030101010101" pitchFamily="2" charset="-122"/>
                <a:ea typeface="等线" panose="02010600030101010101" pitchFamily="2" charset="-122"/>
              </a:rPr>
              <a:t>、填空、简答、计算、证明</a:t>
            </a:r>
            <a:r>
              <a:rPr lang="en-US" altLang="zh-CN" dirty="0">
                <a:latin typeface="等线" panose="02010600030101010101" pitchFamily="2" charset="-122"/>
                <a:ea typeface="等线" panose="02010600030101010101" pitchFamily="2" charset="-122"/>
              </a:rPr>
              <a:t>…</a:t>
            </a:r>
            <a:endParaRPr lang="en-GB" altLang="zh-CN" dirty="0">
              <a:latin typeface="等线" panose="02010600030101010101" pitchFamily="2" charset="-122"/>
              <a:ea typeface="等线" panose="02010600030101010101" pitchFamily="2" charset="-122"/>
            </a:endParaRPr>
          </a:p>
          <a:p>
            <a:pPr marL="342900" indent="-342900">
              <a:lnSpc>
                <a:spcPct val="120000"/>
              </a:lnSpc>
              <a:buFont typeface="Arial" panose="020B0604020202020204" pitchFamily="34" charset="0"/>
              <a:buChar char="•"/>
            </a:pPr>
            <a:r>
              <a:rPr lang="zh-CN" altLang="en-US" sz="2400" dirty="0">
                <a:solidFill>
                  <a:srgbClr val="4472C4"/>
                </a:solidFill>
                <a:latin typeface="等线" panose="02010600030101010101" pitchFamily="2" charset="-122"/>
                <a:ea typeface="等线" panose="02010600030101010101" pitchFamily="2" charset="-122"/>
              </a:rPr>
              <a:t>成绩</a:t>
            </a:r>
            <a:endParaRPr lang="en-US" altLang="zh-CN" sz="2400" dirty="0">
              <a:solidFill>
                <a:srgbClr val="4472C4"/>
              </a:solidFill>
              <a:latin typeface="等线" panose="02010600030101010101" pitchFamily="2" charset="-122"/>
              <a:ea typeface="等线" panose="02010600030101010101" pitchFamily="2" charset="-122"/>
            </a:endParaRPr>
          </a:p>
          <a:p>
            <a:pPr marL="742950" lvl="1" indent="-285750">
              <a:lnSpc>
                <a:spcPct val="120000"/>
              </a:lnSpc>
              <a:buFont typeface="Arial" panose="020B0604020202020204" pitchFamily="34" charset="0"/>
              <a:buChar char="•"/>
            </a:pPr>
            <a:r>
              <a:rPr lang="zh-CN" altLang="en-US" dirty="0">
                <a:latin typeface="等线" panose="02010600030101010101" pitchFamily="2" charset="-122"/>
                <a:ea typeface="等线" panose="02010600030101010101" pitchFamily="2" charset="-122"/>
              </a:rPr>
              <a:t>平时</a:t>
            </a:r>
            <a:r>
              <a:rPr lang="en-US" altLang="zh-CN">
                <a:latin typeface="等线" panose="02010600030101010101" pitchFamily="2" charset="-122"/>
                <a:ea typeface="等线" panose="02010600030101010101" pitchFamily="2" charset="-122"/>
              </a:rPr>
              <a:t>30%</a:t>
            </a:r>
            <a:endParaRPr lang="en-US" altLang="zh-CN">
              <a:latin typeface="等线" panose="02010600030101010101" pitchFamily="2" charset="-122"/>
              <a:ea typeface="等线" panose="02010600030101010101" pitchFamily="2" charset="-122"/>
            </a:endParaRPr>
          </a:p>
          <a:p>
            <a:pPr lvl="1">
              <a:lnSpc>
                <a:spcPct val="120000"/>
              </a:lnSpc>
            </a:pPr>
            <a:r>
              <a:rPr lang="en-US" altLang="zh-CN">
                <a:latin typeface="等线" panose="02010600030101010101" pitchFamily="2" charset="-122"/>
                <a:ea typeface="等线" panose="02010600030101010101" pitchFamily="2" charset="-122"/>
              </a:rPr>
              <a:t>     ——</a:t>
            </a:r>
            <a:r>
              <a:rPr lang="zh-CN" altLang="en-US">
                <a:latin typeface="等线" panose="02010600030101010101" pitchFamily="2" charset="-122"/>
                <a:ea typeface="等线" panose="02010600030101010101" pitchFamily="2" charset="-122"/>
              </a:rPr>
              <a:t>课后作业、阶段测验、综合设计</a:t>
            </a:r>
            <a:endParaRPr lang="en-US" altLang="zh-CN" dirty="0">
              <a:latin typeface="等线" panose="02010600030101010101" pitchFamily="2" charset="-122"/>
              <a:ea typeface="等线" panose="02010600030101010101" pitchFamily="2" charset="-122"/>
            </a:endParaRPr>
          </a:p>
          <a:p>
            <a:pPr marL="742950" lvl="1" indent="-285750">
              <a:lnSpc>
                <a:spcPct val="120000"/>
              </a:lnSpc>
              <a:buFont typeface="Arial" panose="020B0604020202020204" pitchFamily="34" charset="0"/>
              <a:buChar char="•"/>
            </a:pPr>
            <a:r>
              <a:rPr lang="zh-CN" altLang="en-US" dirty="0">
                <a:latin typeface="等线" panose="02010600030101010101" pitchFamily="2" charset="-122"/>
                <a:ea typeface="等线" panose="02010600030101010101" pitchFamily="2" charset="-122"/>
              </a:rPr>
              <a:t>期末考试</a:t>
            </a:r>
            <a:r>
              <a:rPr lang="en-US" altLang="zh-CN" dirty="0">
                <a:latin typeface="等线" panose="02010600030101010101" pitchFamily="2" charset="-122"/>
                <a:ea typeface="等线" panose="02010600030101010101" pitchFamily="2" charset="-122"/>
              </a:rPr>
              <a:t>70%</a:t>
            </a:r>
            <a:endParaRPr lang="en-GB" altLang="zh-CN" dirty="0">
              <a:latin typeface="等线" panose="02010600030101010101" pitchFamily="2" charset="-122"/>
              <a:ea typeface="等线" panose="02010600030101010101" pitchFamily="2" charset="-122"/>
            </a:endParaRPr>
          </a:p>
        </p:txBody>
      </p:sp>
      <p:sp>
        <p:nvSpPr>
          <p:cNvPr id="8" name="Content Placeholder 15"/>
          <p:cNvSpPr txBox="1"/>
          <p:nvPr/>
        </p:nvSpPr>
        <p:spPr>
          <a:xfrm>
            <a:off x="515465" y="5592234"/>
            <a:ext cx="8249418" cy="813150"/>
          </a:xfrm>
          <a:prstGeom prst="rect">
            <a:avLst/>
          </a:prstGeom>
          <a:solidFill>
            <a:schemeClr val="accent4">
              <a:lumMod val="40000"/>
              <a:lumOff val="6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b="1" dirty="0">
                <a:latin typeface="等线" panose="02010600030101010101" pitchFamily="2" charset="-122"/>
                <a:ea typeface="等线" panose="02010600030101010101" pitchFamily="2" charset="-122"/>
              </a:rPr>
              <a:t>答疑</a:t>
            </a:r>
            <a:r>
              <a:rPr lang="en-US" altLang="zh-CN" sz="2400" b="1">
                <a:latin typeface="等线" panose="02010600030101010101" pitchFamily="2" charset="-122"/>
                <a:ea typeface="等线" panose="02010600030101010101" pitchFamily="2" charset="-122"/>
              </a:rPr>
              <a:t>: </a:t>
            </a:r>
            <a:r>
              <a:rPr lang="zh-CN" altLang="en-US" sz="2400">
                <a:latin typeface="等线" panose="02010600030101010101" pitchFamily="2" charset="-122"/>
                <a:ea typeface="等线" panose="02010600030101010101" pitchFamily="2" charset="-122"/>
              </a:rPr>
              <a:t>欢迎随时咨询</a:t>
            </a:r>
            <a:r>
              <a:rPr lang="zh-CN" altLang="en-US" sz="2400" dirty="0">
                <a:latin typeface="等线" panose="02010600030101010101" pitchFamily="2" charset="-122"/>
                <a:ea typeface="等线" panose="02010600030101010101" pitchFamily="2" charset="-122"/>
              </a:rPr>
              <a:t>课程相关</a:t>
            </a:r>
            <a:r>
              <a:rPr lang="zh-CN" altLang="en-US" sz="2400">
                <a:latin typeface="等线" panose="02010600030101010101" pitchFamily="2" charset="-122"/>
                <a:ea typeface="等线" panose="02010600030101010101" pitchFamily="2" charset="-122"/>
              </a:rPr>
              <a:t>问题。建议可由班</a:t>
            </a:r>
            <a:r>
              <a:rPr lang="zh-CN" altLang="en-US" sz="2400" dirty="0">
                <a:latin typeface="等线" panose="02010600030101010101" pitchFamily="2" charset="-122"/>
                <a:ea typeface="等线" panose="02010600030101010101" pitchFamily="2" charset="-122"/>
              </a:rPr>
              <a:t>委统筹汇总后，统一书面反馈。</a:t>
            </a:r>
            <a:endParaRPr lang="en-US" altLang="zh-CN" sz="2400" dirty="0">
              <a:latin typeface="等线" panose="02010600030101010101" pitchFamily="2" charset="-122"/>
              <a:ea typeface="等线" panose="02010600030101010101" pitchFamily="2"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3382.085039370079,&quot;width&quot;:6338.935433070866}"/>
</p:tagLst>
</file>

<file path=ppt/tags/tag2.xml><?xml version="1.0" encoding="utf-8"?>
<p:tagLst xmlns:p="http://schemas.openxmlformats.org/presentationml/2006/main">
  <p:tag name="KSO_WPP_MARK_KEY" val="93831c22-49b2-4ef6-9a19-56533f4b9784"/>
  <p:tag name="COMMONDATA" val="eyJoZGlkIjoiZDRkOGJkZmU3NmY3MDcwMmQ0MDhmMjM3ZWQyYWMwMTkifQ=="/>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15091</Words>
  <Application>WPS 演示</Application>
  <PresentationFormat>全屏显示(4:3)</PresentationFormat>
  <Paragraphs>1258</Paragraphs>
  <Slides>85</Slides>
  <Notes>80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85</vt:i4>
      </vt:variant>
    </vt:vector>
  </HeadingPairs>
  <TitlesOfParts>
    <vt:vector size="102" baseType="lpstr">
      <vt:lpstr>Arial</vt:lpstr>
      <vt:lpstr>宋体</vt:lpstr>
      <vt:lpstr>Wingdings</vt:lpstr>
      <vt:lpstr>微软雅黑</vt:lpstr>
      <vt:lpstr>October Condensed Tamil</vt:lpstr>
      <vt:lpstr>Segoe Print</vt:lpstr>
      <vt:lpstr>黑体</vt:lpstr>
      <vt:lpstr>等线</vt:lpstr>
      <vt:lpstr>Arial Unicode MS</vt:lpstr>
      <vt:lpstr>等线 Light</vt:lpstr>
      <vt:lpstr>Calibri Light</vt:lpstr>
      <vt:lpstr>Calibri</vt:lpstr>
      <vt:lpstr>Adobe 宋体 Std L</vt:lpstr>
      <vt:lpstr>Cambria Math</vt:lpstr>
      <vt:lpstr>华文楷体</vt:lpstr>
      <vt:lpstr>Yu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无监督学习</vt:lpstr>
      <vt:lpstr>无监督学习</vt:lpstr>
      <vt:lpstr>无监督学习</vt:lpstr>
      <vt:lpstr>PowerPoint 演示文稿</vt:lpstr>
      <vt:lpstr>无监督学习三要素</vt:lpstr>
      <vt:lpstr>聚类 (clustering）</vt:lpstr>
      <vt:lpstr>聚类</vt:lpstr>
      <vt:lpstr>聚类</vt:lpstr>
      <vt:lpstr>PowerPoint 演示文稿</vt:lpstr>
      <vt:lpstr>PowerPoint 演示文稿</vt:lpstr>
      <vt:lpstr>PowerPoint 演示文稿</vt:lpstr>
      <vt:lpstr>降维</vt:lpstr>
      <vt:lpstr>降维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Xingyu Chen</dc:creator>
  <cp:lastModifiedBy>10954</cp:lastModifiedBy>
  <cp:revision>55</cp:revision>
  <dcterms:created xsi:type="dcterms:W3CDTF">2019-07-31T03:25:00Z</dcterms:created>
  <dcterms:modified xsi:type="dcterms:W3CDTF">2023-09-03T13:37:15Z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3BC505E17595411D87ECDB23C3AA1A8E_12</vt:lpwstr>
  </property>
</Properties>
</file>